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8" r:id="rId3"/>
    <p:sldId id="270" r:id="rId4"/>
    <p:sldId id="271" r:id="rId5"/>
    <p:sldId id="265" r:id="rId6"/>
    <p:sldId id="302" r:id="rId7"/>
    <p:sldId id="283" r:id="rId8"/>
    <p:sldId id="284" r:id="rId9"/>
    <p:sldId id="285" r:id="rId10"/>
    <p:sldId id="273" r:id="rId11"/>
    <p:sldId id="309" r:id="rId12"/>
    <p:sldId id="282" r:id="rId13"/>
    <p:sldId id="281" r:id="rId14"/>
    <p:sldId id="287" r:id="rId15"/>
    <p:sldId id="305" r:id="rId16"/>
    <p:sldId id="296" r:id="rId17"/>
    <p:sldId id="306" r:id="rId18"/>
    <p:sldId id="297" r:id="rId19"/>
    <p:sldId id="298" r:id="rId20"/>
    <p:sldId id="299" r:id="rId21"/>
    <p:sldId id="308" r:id="rId22"/>
    <p:sldId id="307" r:id="rId23"/>
    <p:sldId id="286" r:id="rId24"/>
    <p:sldId id="288" r:id="rId25"/>
    <p:sldId id="294" r:id="rId26"/>
    <p:sldId id="267" r:id="rId27"/>
    <p:sldId id="295" r:id="rId28"/>
    <p:sldId id="276" r:id="rId2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aamloze sectie" id="{2FE1830A-096F-4A37-AFA5-6A2E90B5C1C3}">
          <p14:sldIdLst>
            <p14:sldId id="256"/>
            <p14:sldId id="258"/>
            <p14:sldId id="270"/>
            <p14:sldId id="271"/>
            <p14:sldId id="265"/>
            <p14:sldId id="302"/>
            <p14:sldId id="283"/>
            <p14:sldId id="284"/>
            <p14:sldId id="285"/>
            <p14:sldId id="273"/>
            <p14:sldId id="309"/>
            <p14:sldId id="282"/>
            <p14:sldId id="281"/>
            <p14:sldId id="287"/>
            <p14:sldId id="305"/>
            <p14:sldId id="296"/>
            <p14:sldId id="306"/>
            <p14:sldId id="297"/>
            <p14:sldId id="298"/>
            <p14:sldId id="299"/>
            <p14:sldId id="308"/>
            <p14:sldId id="307"/>
            <p14:sldId id="286"/>
            <p14:sldId id="288"/>
            <p14:sldId id="294"/>
            <p14:sldId id="267"/>
            <p14:sldId id="295"/>
            <p14:sldId id="27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00C52E46-895E-4622-A33C-0EEE9FE73966}" type="datetimeFigureOut">
              <a:rPr lang="nl-NL" smtClean="0"/>
              <a:t>24-6-2021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1DB288E-D14C-4A93-BE49-BCF23507C5FC}" type="slidenum">
              <a:rPr lang="nl-NL" smtClean="0"/>
              <a:t>‹nr.›</a:t>
            </a:fld>
            <a:endParaRPr lang="nl-NL"/>
          </a:p>
        </p:txBody>
      </p:sp>
    </p:spTree>
    <p:extLst>
      <p:ext uri="{BB962C8B-B14F-4D97-AF65-F5344CB8AC3E}">
        <p14:creationId xmlns:p14="http://schemas.microsoft.com/office/powerpoint/2010/main" val="1862935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00C52E46-895E-4622-A33C-0EEE9FE73966}" type="datetimeFigureOut">
              <a:rPr lang="nl-NL" smtClean="0"/>
              <a:t>24-6-2021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1DB288E-D14C-4A93-BE49-BCF23507C5FC}" type="slidenum">
              <a:rPr lang="nl-NL" smtClean="0"/>
              <a:t>‹nr.›</a:t>
            </a:fld>
            <a:endParaRPr lang="nl-NL"/>
          </a:p>
        </p:txBody>
      </p:sp>
    </p:spTree>
    <p:extLst>
      <p:ext uri="{BB962C8B-B14F-4D97-AF65-F5344CB8AC3E}">
        <p14:creationId xmlns:p14="http://schemas.microsoft.com/office/powerpoint/2010/main" val="2988747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00C52E46-895E-4622-A33C-0EEE9FE73966}" type="datetimeFigureOut">
              <a:rPr lang="nl-NL" smtClean="0"/>
              <a:t>24-6-2021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1DB288E-D14C-4A93-BE49-BCF23507C5FC}" type="slidenum">
              <a:rPr lang="nl-NL" smtClean="0"/>
              <a:t>‹nr.›</a:t>
            </a:fld>
            <a:endParaRPr lang="nl-NL"/>
          </a:p>
        </p:txBody>
      </p:sp>
    </p:spTree>
    <p:extLst>
      <p:ext uri="{BB962C8B-B14F-4D97-AF65-F5344CB8AC3E}">
        <p14:creationId xmlns:p14="http://schemas.microsoft.com/office/powerpoint/2010/main" val="1142464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00C52E46-895E-4622-A33C-0EEE9FE73966}" type="datetimeFigureOut">
              <a:rPr lang="nl-NL" smtClean="0"/>
              <a:t>24-6-2021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1DB288E-D14C-4A93-BE49-BCF23507C5FC}" type="slidenum">
              <a:rPr lang="nl-NL" smtClean="0"/>
              <a:t>‹nr.›</a:t>
            </a:fld>
            <a:endParaRPr lang="nl-NL"/>
          </a:p>
        </p:txBody>
      </p:sp>
    </p:spTree>
    <p:extLst>
      <p:ext uri="{BB962C8B-B14F-4D97-AF65-F5344CB8AC3E}">
        <p14:creationId xmlns:p14="http://schemas.microsoft.com/office/powerpoint/2010/main" val="268367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00C52E46-895E-4622-A33C-0EEE9FE73966}" type="datetimeFigureOut">
              <a:rPr lang="nl-NL" smtClean="0"/>
              <a:t>24-6-2021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1DB288E-D14C-4A93-BE49-BCF23507C5FC}" type="slidenum">
              <a:rPr lang="nl-NL" smtClean="0"/>
              <a:t>‹nr.›</a:t>
            </a:fld>
            <a:endParaRPr lang="nl-NL"/>
          </a:p>
        </p:txBody>
      </p:sp>
    </p:spTree>
    <p:extLst>
      <p:ext uri="{BB962C8B-B14F-4D97-AF65-F5344CB8AC3E}">
        <p14:creationId xmlns:p14="http://schemas.microsoft.com/office/powerpoint/2010/main" val="3133525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00C52E46-895E-4622-A33C-0EEE9FE73966}" type="datetimeFigureOut">
              <a:rPr lang="nl-NL" smtClean="0"/>
              <a:t>24-6-2021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1DB288E-D14C-4A93-BE49-BCF23507C5FC}" type="slidenum">
              <a:rPr lang="nl-NL" smtClean="0"/>
              <a:t>‹nr.›</a:t>
            </a:fld>
            <a:endParaRPr lang="nl-NL"/>
          </a:p>
        </p:txBody>
      </p:sp>
    </p:spTree>
    <p:extLst>
      <p:ext uri="{BB962C8B-B14F-4D97-AF65-F5344CB8AC3E}">
        <p14:creationId xmlns:p14="http://schemas.microsoft.com/office/powerpoint/2010/main" val="3529490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00C52E46-895E-4622-A33C-0EEE9FE73966}" type="datetimeFigureOut">
              <a:rPr lang="nl-NL" smtClean="0"/>
              <a:t>24-6-2021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D1DB288E-D14C-4A93-BE49-BCF23507C5FC}" type="slidenum">
              <a:rPr lang="nl-NL" smtClean="0"/>
              <a:t>‹nr.›</a:t>
            </a:fld>
            <a:endParaRPr lang="nl-NL"/>
          </a:p>
        </p:txBody>
      </p:sp>
    </p:spTree>
    <p:extLst>
      <p:ext uri="{BB962C8B-B14F-4D97-AF65-F5344CB8AC3E}">
        <p14:creationId xmlns:p14="http://schemas.microsoft.com/office/powerpoint/2010/main" val="1136373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00C52E46-895E-4622-A33C-0EEE9FE73966}" type="datetimeFigureOut">
              <a:rPr lang="nl-NL" smtClean="0"/>
              <a:t>24-6-2021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D1DB288E-D14C-4A93-BE49-BCF23507C5FC}" type="slidenum">
              <a:rPr lang="nl-NL" smtClean="0"/>
              <a:t>‹nr.›</a:t>
            </a:fld>
            <a:endParaRPr lang="nl-NL"/>
          </a:p>
        </p:txBody>
      </p:sp>
    </p:spTree>
    <p:extLst>
      <p:ext uri="{BB962C8B-B14F-4D97-AF65-F5344CB8AC3E}">
        <p14:creationId xmlns:p14="http://schemas.microsoft.com/office/powerpoint/2010/main" val="3435300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00C52E46-895E-4622-A33C-0EEE9FE73966}" type="datetimeFigureOut">
              <a:rPr lang="nl-NL" smtClean="0"/>
              <a:t>24-6-2021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D1DB288E-D14C-4A93-BE49-BCF23507C5FC}" type="slidenum">
              <a:rPr lang="nl-NL" smtClean="0"/>
              <a:t>‹nr.›</a:t>
            </a:fld>
            <a:endParaRPr lang="nl-NL"/>
          </a:p>
        </p:txBody>
      </p:sp>
    </p:spTree>
    <p:extLst>
      <p:ext uri="{BB962C8B-B14F-4D97-AF65-F5344CB8AC3E}">
        <p14:creationId xmlns:p14="http://schemas.microsoft.com/office/powerpoint/2010/main" val="581437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00C52E46-895E-4622-A33C-0EEE9FE73966}" type="datetimeFigureOut">
              <a:rPr lang="nl-NL" smtClean="0"/>
              <a:t>24-6-2021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1DB288E-D14C-4A93-BE49-BCF23507C5FC}" type="slidenum">
              <a:rPr lang="nl-NL" smtClean="0"/>
              <a:t>‹nr.›</a:t>
            </a:fld>
            <a:endParaRPr lang="nl-NL"/>
          </a:p>
        </p:txBody>
      </p:sp>
    </p:spTree>
    <p:extLst>
      <p:ext uri="{BB962C8B-B14F-4D97-AF65-F5344CB8AC3E}">
        <p14:creationId xmlns:p14="http://schemas.microsoft.com/office/powerpoint/2010/main" val="3867405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00C52E46-895E-4622-A33C-0EEE9FE73966}" type="datetimeFigureOut">
              <a:rPr lang="nl-NL" smtClean="0"/>
              <a:t>24-6-2021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1DB288E-D14C-4A93-BE49-BCF23507C5FC}" type="slidenum">
              <a:rPr lang="nl-NL" smtClean="0"/>
              <a:t>‹nr.›</a:t>
            </a:fld>
            <a:endParaRPr lang="nl-NL"/>
          </a:p>
        </p:txBody>
      </p:sp>
    </p:spTree>
    <p:extLst>
      <p:ext uri="{BB962C8B-B14F-4D97-AF65-F5344CB8AC3E}">
        <p14:creationId xmlns:p14="http://schemas.microsoft.com/office/powerpoint/2010/main" val="513492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C52E46-895E-4622-A33C-0EEE9FE73966}" type="datetimeFigureOut">
              <a:rPr lang="nl-NL" smtClean="0"/>
              <a:t>24-6-2021</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DB288E-D14C-4A93-BE49-BCF23507C5FC}" type="slidenum">
              <a:rPr lang="nl-NL" smtClean="0"/>
              <a:t>‹nr.›</a:t>
            </a:fld>
            <a:endParaRPr lang="nl-NL"/>
          </a:p>
        </p:txBody>
      </p:sp>
    </p:spTree>
    <p:extLst>
      <p:ext uri="{BB962C8B-B14F-4D97-AF65-F5344CB8AC3E}">
        <p14:creationId xmlns:p14="http://schemas.microsoft.com/office/powerpoint/2010/main" val="123862647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www.meedoeninveenendaal.nl/" TargetMode="External"/><Relationship Id="rId2" Type="http://schemas.openxmlformats.org/officeDocument/2006/relationships/hyperlink" Target="http://www.hetfransegatvernieuwt.nl/"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weg&#10;&#10;Automatisch gegenereerde beschrijving">
            <a:extLst>
              <a:ext uri="{FF2B5EF4-FFF2-40B4-BE49-F238E27FC236}">
                <a16:creationId xmlns:a16="http://schemas.microsoft.com/office/drawing/2014/main" id="{0AA239D9-6492-40DF-8CD3-07EA7422E9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442364"/>
          </a:xfrm>
          <a:prstGeom prst="rect">
            <a:avLst/>
          </a:prstGeom>
        </p:spPr>
      </p:pic>
      <p:sp>
        <p:nvSpPr>
          <p:cNvPr id="5" name="Titel 4"/>
          <p:cNvSpPr>
            <a:spLocks noGrp="1"/>
          </p:cNvSpPr>
          <p:nvPr>
            <p:ph type="ctrTitle"/>
          </p:nvPr>
        </p:nvSpPr>
        <p:spPr/>
        <p:txBody>
          <a:bodyPr>
            <a:normAutofit fontScale="90000"/>
          </a:bodyPr>
          <a:lstStyle/>
          <a:p>
            <a:r>
              <a:rPr lang="nl-NL" dirty="0">
                <a:solidFill>
                  <a:schemeClr val="bg1"/>
                </a:solidFill>
              </a:rPr>
              <a:t>Gebiedsvisie Franse Gat</a:t>
            </a:r>
            <a:br>
              <a:rPr lang="nl-NL" dirty="0">
                <a:solidFill>
                  <a:schemeClr val="bg1"/>
                </a:solidFill>
              </a:rPr>
            </a:br>
            <a:r>
              <a:rPr lang="nl-NL" dirty="0">
                <a:solidFill>
                  <a:schemeClr val="bg1"/>
                </a:solidFill>
              </a:rPr>
              <a:t>Presentatie ambassadeurs</a:t>
            </a:r>
            <a:br>
              <a:rPr lang="nl-NL" dirty="0">
                <a:solidFill>
                  <a:schemeClr val="bg1"/>
                </a:solidFill>
              </a:rPr>
            </a:br>
            <a:r>
              <a:rPr lang="nl-NL" dirty="0">
                <a:solidFill>
                  <a:schemeClr val="bg1"/>
                </a:solidFill>
              </a:rPr>
              <a:t>24 juni 2021</a:t>
            </a:r>
          </a:p>
        </p:txBody>
      </p:sp>
      <p:sp>
        <p:nvSpPr>
          <p:cNvPr id="6" name="Ondertitel 5"/>
          <p:cNvSpPr>
            <a:spLocks noGrp="1"/>
          </p:cNvSpPr>
          <p:nvPr>
            <p:ph type="subTitle" idx="1"/>
          </p:nvPr>
        </p:nvSpPr>
        <p:spPr/>
        <p:txBody>
          <a:bodyPr/>
          <a:lstStyle/>
          <a:p>
            <a:r>
              <a:rPr lang="nl-NL" dirty="0">
                <a:solidFill>
                  <a:schemeClr val="bg1"/>
                </a:solidFill>
              </a:rPr>
              <a:t>Wijk aan de slag!</a:t>
            </a:r>
          </a:p>
        </p:txBody>
      </p:sp>
      <p:sp>
        <p:nvSpPr>
          <p:cNvPr id="11" name="Rechthoek 10"/>
          <p:cNvSpPr/>
          <p:nvPr/>
        </p:nvSpPr>
        <p:spPr>
          <a:xfrm>
            <a:off x="0" y="6442364"/>
            <a:ext cx="12192000" cy="991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p:cNvSpPr/>
          <p:nvPr/>
        </p:nvSpPr>
        <p:spPr>
          <a:xfrm>
            <a:off x="9462654" y="4394054"/>
            <a:ext cx="2618509" cy="2463946"/>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13845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tekst, kruiswoordpuzzel&#10;&#10;Automatisch gegenereerde beschrijving">
            <a:extLst>
              <a:ext uri="{FF2B5EF4-FFF2-40B4-BE49-F238E27FC236}">
                <a16:creationId xmlns:a16="http://schemas.microsoft.com/office/drawing/2014/main" id="{89B31FC4-D01C-42BD-B48D-3A4F700971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70"/>
          <a:stretch/>
        </p:blipFill>
        <p:spPr>
          <a:xfrm>
            <a:off x="251670" y="1577439"/>
            <a:ext cx="6605323" cy="4847709"/>
          </a:xfrm>
          <a:prstGeom prst="rect">
            <a:avLst/>
          </a:prstGeom>
        </p:spPr>
      </p:pic>
      <p:sp>
        <p:nvSpPr>
          <p:cNvPr id="2" name="Titel 1">
            <a:extLst>
              <a:ext uri="{FF2B5EF4-FFF2-40B4-BE49-F238E27FC236}">
                <a16:creationId xmlns:a16="http://schemas.microsoft.com/office/drawing/2014/main" id="{C66AB53D-CFD7-4D19-BC2C-02B2B44DB9E9}"/>
              </a:ext>
            </a:extLst>
          </p:cNvPr>
          <p:cNvSpPr>
            <a:spLocks noGrp="1"/>
          </p:cNvSpPr>
          <p:nvPr>
            <p:ph type="title"/>
          </p:nvPr>
        </p:nvSpPr>
        <p:spPr/>
        <p:txBody>
          <a:bodyPr/>
          <a:lstStyle/>
          <a:p>
            <a:r>
              <a:rPr lang="nl-NL" dirty="0"/>
              <a:t>Kaart deelgebieden deelplan Zuid</a:t>
            </a:r>
          </a:p>
        </p:txBody>
      </p:sp>
      <p:pic>
        <p:nvPicPr>
          <p:cNvPr id="6" name="Afbeelding 5">
            <a:extLst>
              <a:ext uri="{FF2B5EF4-FFF2-40B4-BE49-F238E27FC236}">
                <a16:creationId xmlns:a16="http://schemas.microsoft.com/office/drawing/2014/main" id="{30AEA43B-65A6-48C4-9776-BBE896300339}"/>
              </a:ext>
            </a:extLst>
          </p:cNvPr>
          <p:cNvPicPr>
            <a:picLocks noChangeAspect="1"/>
          </p:cNvPicPr>
          <p:nvPr/>
        </p:nvPicPr>
        <p:blipFill>
          <a:blip r:embed="rId3"/>
          <a:stretch>
            <a:fillRect/>
          </a:stretch>
        </p:blipFill>
        <p:spPr>
          <a:xfrm>
            <a:off x="0" y="4397677"/>
            <a:ext cx="12192000" cy="2460323"/>
          </a:xfrm>
          <a:prstGeom prst="rect">
            <a:avLst/>
          </a:prstGeom>
        </p:spPr>
      </p:pic>
      <p:sp>
        <p:nvSpPr>
          <p:cNvPr id="8" name="Tekstvak 7">
            <a:extLst>
              <a:ext uri="{FF2B5EF4-FFF2-40B4-BE49-F238E27FC236}">
                <a16:creationId xmlns:a16="http://schemas.microsoft.com/office/drawing/2014/main" id="{0FB4E49C-5E0A-47E0-805C-D31A8B9E6076}"/>
              </a:ext>
            </a:extLst>
          </p:cNvPr>
          <p:cNvSpPr txBox="1"/>
          <p:nvPr/>
        </p:nvSpPr>
        <p:spPr>
          <a:xfrm>
            <a:off x="976353" y="3513773"/>
            <a:ext cx="316917" cy="369332"/>
          </a:xfrm>
          <a:prstGeom prst="rect">
            <a:avLst/>
          </a:prstGeom>
          <a:noFill/>
        </p:spPr>
        <p:txBody>
          <a:bodyPr wrap="square">
            <a:spAutoFit/>
          </a:bodyPr>
          <a:lstStyle/>
          <a:p>
            <a:r>
              <a:rPr lang="nl-NL" dirty="0"/>
              <a:t>1</a:t>
            </a:r>
            <a:endParaRPr lang="en-NL" dirty="0"/>
          </a:p>
        </p:txBody>
      </p:sp>
      <p:sp>
        <p:nvSpPr>
          <p:cNvPr id="11" name="Rechthoek 10">
            <a:extLst>
              <a:ext uri="{FF2B5EF4-FFF2-40B4-BE49-F238E27FC236}">
                <a16:creationId xmlns:a16="http://schemas.microsoft.com/office/drawing/2014/main" id="{9F652057-32DB-41CB-9B43-03302E60FF1F}"/>
              </a:ext>
            </a:extLst>
          </p:cNvPr>
          <p:cNvSpPr/>
          <p:nvPr/>
        </p:nvSpPr>
        <p:spPr>
          <a:xfrm>
            <a:off x="5447993" y="1784813"/>
            <a:ext cx="6221093" cy="2139200"/>
          </a:xfrm>
          <a:prstGeom prst="rect">
            <a:avLst/>
          </a:prstGeom>
          <a:solidFill>
            <a:schemeClr val="bg1"/>
          </a:solid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NL"/>
          </a:p>
        </p:txBody>
      </p:sp>
      <p:sp>
        <p:nvSpPr>
          <p:cNvPr id="9" name="Tekstvak 8">
            <a:extLst>
              <a:ext uri="{FF2B5EF4-FFF2-40B4-BE49-F238E27FC236}">
                <a16:creationId xmlns:a16="http://schemas.microsoft.com/office/drawing/2014/main" id="{9F0C0828-C415-41BA-B55F-4A6D987E00A0}"/>
              </a:ext>
            </a:extLst>
          </p:cNvPr>
          <p:cNvSpPr txBox="1"/>
          <p:nvPr/>
        </p:nvSpPr>
        <p:spPr>
          <a:xfrm>
            <a:off x="3913328" y="3329107"/>
            <a:ext cx="316917" cy="369332"/>
          </a:xfrm>
          <a:prstGeom prst="rect">
            <a:avLst/>
          </a:prstGeom>
          <a:noFill/>
        </p:spPr>
        <p:txBody>
          <a:bodyPr wrap="square">
            <a:spAutoFit/>
          </a:bodyPr>
          <a:lstStyle/>
          <a:p>
            <a:r>
              <a:rPr lang="nl-NL" dirty="0"/>
              <a:t>3</a:t>
            </a:r>
            <a:endParaRPr lang="en-NL" dirty="0"/>
          </a:p>
        </p:txBody>
      </p:sp>
      <p:sp>
        <p:nvSpPr>
          <p:cNvPr id="10" name="Tekstvak 9">
            <a:extLst>
              <a:ext uri="{FF2B5EF4-FFF2-40B4-BE49-F238E27FC236}">
                <a16:creationId xmlns:a16="http://schemas.microsoft.com/office/drawing/2014/main" id="{9B33F302-ECF1-4836-AE26-A91C514CA6BD}"/>
              </a:ext>
            </a:extLst>
          </p:cNvPr>
          <p:cNvSpPr txBox="1"/>
          <p:nvPr/>
        </p:nvSpPr>
        <p:spPr>
          <a:xfrm>
            <a:off x="2360016" y="3632070"/>
            <a:ext cx="316917" cy="369332"/>
          </a:xfrm>
          <a:prstGeom prst="rect">
            <a:avLst/>
          </a:prstGeom>
          <a:noFill/>
        </p:spPr>
        <p:txBody>
          <a:bodyPr wrap="square">
            <a:spAutoFit/>
          </a:bodyPr>
          <a:lstStyle/>
          <a:p>
            <a:r>
              <a:rPr lang="nl-NL" dirty="0"/>
              <a:t>2</a:t>
            </a:r>
            <a:endParaRPr lang="en-NL" dirty="0"/>
          </a:p>
        </p:txBody>
      </p:sp>
      <p:sp>
        <p:nvSpPr>
          <p:cNvPr id="3" name="Tijdelijke aanduiding voor inhoud 2">
            <a:extLst>
              <a:ext uri="{FF2B5EF4-FFF2-40B4-BE49-F238E27FC236}">
                <a16:creationId xmlns:a16="http://schemas.microsoft.com/office/drawing/2014/main" id="{C5FCAEC4-12A1-4964-9098-D3C6F5F26B1B}"/>
              </a:ext>
            </a:extLst>
          </p:cNvPr>
          <p:cNvSpPr>
            <a:spLocks noGrp="1"/>
          </p:cNvSpPr>
          <p:nvPr>
            <p:ph idx="1"/>
          </p:nvPr>
        </p:nvSpPr>
        <p:spPr>
          <a:xfrm>
            <a:off x="5447993" y="1577439"/>
            <a:ext cx="6674099" cy="4599524"/>
          </a:xfrm>
        </p:spPr>
        <p:txBody>
          <a:bodyPr/>
          <a:lstStyle/>
          <a:p>
            <a:pPr marL="0" indent="0">
              <a:buNone/>
            </a:pPr>
            <a:r>
              <a:rPr lang="nl-NL" dirty="0">
                <a:solidFill>
                  <a:srgbClr val="0070C0"/>
                </a:solidFill>
              </a:rPr>
              <a:t>Huidige situatie, met aantallen sociale huurwoningen:</a:t>
            </a:r>
          </a:p>
          <a:p>
            <a:pPr>
              <a:buFontTx/>
              <a:buChar char="-"/>
            </a:pPr>
            <a:r>
              <a:rPr lang="nl-NL" dirty="0">
                <a:solidFill>
                  <a:srgbClr val="0070C0"/>
                </a:solidFill>
              </a:rPr>
              <a:t>Deelgebied 1 – 20 eengezinswoningen</a:t>
            </a:r>
          </a:p>
          <a:p>
            <a:pPr>
              <a:buFontTx/>
              <a:buChar char="-"/>
            </a:pPr>
            <a:r>
              <a:rPr lang="nl-NL" dirty="0">
                <a:solidFill>
                  <a:srgbClr val="0070C0"/>
                </a:solidFill>
              </a:rPr>
              <a:t>Deelgebied 2 – 134 eengezinswoningen</a:t>
            </a:r>
          </a:p>
          <a:p>
            <a:pPr>
              <a:buFontTx/>
              <a:buChar char="-"/>
            </a:pPr>
            <a:r>
              <a:rPr lang="nl-NL" dirty="0">
                <a:solidFill>
                  <a:srgbClr val="0070C0"/>
                </a:solidFill>
              </a:rPr>
              <a:t>Deelgebied 3 – 95 eengezinswoningen</a:t>
            </a:r>
          </a:p>
        </p:txBody>
      </p:sp>
    </p:spTree>
    <p:extLst>
      <p:ext uri="{BB962C8B-B14F-4D97-AF65-F5344CB8AC3E}">
        <p14:creationId xmlns:p14="http://schemas.microsoft.com/office/powerpoint/2010/main" val="3648994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gebouw, buiten, lucht, huis&#10;&#10;Automatisch gegenereerde beschrijving">
            <a:extLst>
              <a:ext uri="{FF2B5EF4-FFF2-40B4-BE49-F238E27FC236}">
                <a16:creationId xmlns:a16="http://schemas.microsoft.com/office/drawing/2014/main" id="{2039BF36-735D-4D13-8737-681B9D38582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30" r="3370"/>
          <a:stretch/>
        </p:blipFill>
        <p:spPr>
          <a:xfrm>
            <a:off x="20" y="10"/>
            <a:ext cx="12191980" cy="6857990"/>
          </a:xfrm>
          <a:noFill/>
        </p:spPr>
      </p:pic>
    </p:spTree>
    <p:extLst>
      <p:ext uri="{BB962C8B-B14F-4D97-AF65-F5344CB8AC3E}">
        <p14:creationId xmlns:p14="http://schemas.microsoft.com/office/powerpoint/2010/main" val="4285682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1D7F6BC-0266-45DE-B718-C7A14C098B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3221" y="1419006"/>
            <a:ext cx="3587087" cy="5073867"/>
          </a:xfrm>
          <a:prstGeom prst="rect">
            <a:avLst/>
          </a:prstGeom>
        </p:spPr>
      </p:pic>
      <p:sp>
        <p:nvSpPr>
          <p:cNvPr id="2" name="Titel 1">
            <a:extLst>
              <a:ext uri="{FF2B5EF4-FFF2-40B4-BE49-F238E27FC236}">
                <a16:creationId xmlns:a16="http://schemas.microsoft.com/office/drawing/2014/main" id="{C66AB53D-CFD7-4D19-BC2C-02B2B44DB9E9}"/>
              </a:ext>
            </a:extLst>
          </p:cNvPr>
          <p:cNvSpPr>
            <a:spLocks noGrp="1"/>
          </p:cNvSpPr>
          <p:nvPr>
            <p:ph type="title"/>
          </p:nvPr>
        </p:nvSpPr>
        <p:spPr/>
        <p:txBody>
          <a:bodyPr/>
          <a:lstStyle/>
          <a:p>
            <a:r>
              <a:rPr lang="nl-NL" dirty="0"/>
              <a:t>Deelplan Zuid, Randvoorwaarden</a:t>
            </a:r>
          </a:p>
        </p:txBody>
      </p:sp>
      <p:sp>
        <p:nvSpPr>
          <p:cNvPr id="10" name="Tekstvak 9">
            <a:extLst>
              <a:ext uri="{FF2B5EF4-FFF2-40B4-BE49-F238E27FC236}">
                <a16:creationId xmlns:a16="http://schemas.microsoft.com/office/drawing/2014/main" id="{FB3F9669-3F03-40A6-9F3B-CB12FF2CA0BA}"/>
              </a:ext>
            </a:extLst>
          </p:cNvPr>
          <p:cNvSpPr txBox="1"/>
          <p:nvPr/>
        </p:nvSpPr>
        <p:spPr>
          <a:xfrm>
            <a:off x="1143000" y="6176963"/>
            <a:ext cx="4402123" cy="369332"/>
          </a:xfrm>
          <a:prstGeom prst="rect">
            <a:avLst/>
          </a:prstGeom>
          <a:noFill/>
        </p:spPr>
        <p:txBody>
          <a:bodyPr wrap="square">
            <a:spAutoFit/>
          </a:bodyPr>
          <a:lstStyle/>
          <a:p>
            <a:r>
              <a:rPr lang="nl-NL" sz="1800" dirty="0"/>
              <a:t>Kaart Stedenbouwkundige Randvoorwaarden</a:t>
            </a:r>
            <a:endParaRPr lang="en-NL" dirty="0"/>
          </a:p>
        </p:txBody>
      </p:sp>
      <p:sp>
        <p:nvSpPr>
          <p:cNvPr id="13" name="Tekstvak 12">
            <a:extLst>
              <a:ext uri="{FF2B5EF4-FFF2-40B4-BE49-F238E27FC236}">
                <a16:creationId xmlns:a16="http://schemas.microsoft.com/office/drawing/2014/main" id="{895EB5B4-7FBE-4F6B-A759-196C7EAB4A48}"/>
              </a:ext>
            </a:extLst>
          </p:cNvPr>
          <p:cNvSpPr txBox="1"/>
          <p:nvPr/>
        </p:nvSpPr>
        <p:spPr>
          <a:xfrm rot="20266193">
            <a:off x="1140826" y="5448163"/>
            <a:ext cx="1542941" cy="369332"/>
          </a:xfrm>
          <a:prstGeom prst="rect">
            <a:avLst/>
          </a:prstGeom>
          <a:noFill/>
        </p:spPr>
        <p:txBody>
          <a:bodyPr wrap="square">
            <a:spAutoFit/>
          </a:bodyPr>
          <a:lstStyle/>
          <a:p>
            <a:r>
              <a:rPr lang="nl-NL" sz="1800" dirty="0">
                <a:solidFill>
                  <a:srgbClr val="FF0000"/>
                </a:solidFill>
              </a:rPr>
              <a:t>[in bewerking]</a:t>
            </a:r>
            <a:endParaRPr lang="en-NL" dirty="0">
              <a:solidFill>
                <a:srgbClr val="FF0000"/>
              </a:solidFill>
            </a:endParaRPr>
          </a:p>
        </p:txBody>
      </p:sp>
      <p:sp>
        <p:nvSpPr>
          <p:cNvPr id="8" name="Tekstvak 7">
            <a:extLst>
              <a:ext uri="{FF2B5EF4-FFF2-40B4-BE49-F238E27FC236}">
                <a16:creationId xmlns:a16="http://schemas.microsoft.com/office/drawing/2014/main" id="{9816EEA3-A400-462F-82E6-35A08F937253}"/>
              </a:ext>
            </a:extLst>
          </p:cNvPr>
          <p:cNvSpPr txBox="1"/>
          <p:nvPr/>
        </p:nvSpPr>
        <p:spPr>
          <a:xfrm>
            <a:off x="1727880" y="4429755"/>
            <a:ext cx="1292604" cy="276999"/>
          </a:xfrm>
          <a:prstGeom prst="rect">
            <a:avLst/>
          </a:prstGeom>
          <a:noFill/>
        </p:spPr>
        <p:txBody>
          <a:bodyPr wrap="square" rtlCol="0">
            <a:spAutoFit/>
          </a:bodyPr>
          <a:lstStyle/>
          <a:p>
            <a:r>
              <a:rPr lang="en-US" sz="1200" dirty="0"/>
              <a:t>20 EGW’s</a:t>
            </a:r>
            <a:endParaRPr lang="en-NL" sz="1200" dirty="0"/>
          </a:p>
        </p:txBody>
      </p:sp>
      <p:sp>
        <p:nvSpPr>
          <p:cNvPr id="15" name="Tekstvak 14">
            <a:extLst>
              <a:ext uri="{FF2B5EF4-FFF2-40B4-BE49-F238E27FC236}">
                <a16:creationId xmlns:a16="http://schemas.microsoft.com/office/drawing/2014/main" id="{F504F46F-7F4C-4EED-A70F-ABE92C1CD496}"/>
              </a:ext>
            </a:extLst>
          </p:cNvPr>
          <p:cNvSpPr txBox="1"/>
          <p:nvPr/>
        </p:nvSpPr>
        <p:spPr>
          <a:xfrm>
            <a:off x="3344061" y="4367657"/>
            <a:ext cx="1292604" cy="461665"/>
          </a:xfrm>
          <a:prstGeom prst="rect">
            <a:avLst/>
          </a:prstGeom>
          <a:noFill/>
        </p:spPr>
        <p:txBody>
          <a:bodyPr wrap="square" rtlCol="0">
            <a:spAutoFit/>
          </a:bodyPr>
          <a:lstStyle/>
          <a:p>
            <a:r>
              <a:rPr lang="en-US" sz="1200" dirty="0"/>
              <a:t>120-165 EGW’s</a:t>
            </a:r>
          </a:p>
          <a:p>
            <a:r>
              <a:rPr lang="en-US" sz="1200" dirty="0"/>
              <a:t>40-100 MGW’s</a:t>
            </a:r>
            <a:endParaRPr lang="en-NL" sz="1200" dirty="0"/>
          </a:p>
        </p:txBody>
      </p:sp>
      <p:sp>
        <p:nvSpPr>
          <p:cNvPr id="16" name="Tekstvak 15">
            <a:extLst>
              <a:ext uri="{FF2B5EF4-FFF2-40B4-BE49-F238E27FC236}">
                <a16:creationId xmlns:a16="http://schemas.microsoft.com/office/drawing/2014/main" id="{C9D66E6A-B6A2-4EA9-94FC-88709338BB3C}"/>
              </a:ext>
            </a:extLst>
          </p:cNvPr>
          <p:cNvSpPr txBox="1"/>
          <p:nvPr/>
        </p:nvSpPr>
        <p:spPr>
          <a:xfrm>
            <a:off x="4644006" y="3241328"/>
            <a:ext cx="1292604" cy="461665"/>
          </a:xfrm>
          <a:prstGeom prst="rect">
            <a:avLst/>
          </a:prstGeom>
          <a:noFill/>
        </p:spPr>
        <p:txBody>
          <a:bodyPr wrap="square" rtlCol="0">
            <a:spAutoFit/>
          </a:bodyPr>
          <a:lstStyle/>
          <a:p>
            <a:r>
              <a:rPr lang="en-US" sz="1200" dirty="0"/>
              <a:t>20-115 EGW’s</a:t>
            </a:r>
          </a:p>
          <a:p>
            <a:r>
              <a:rPr lang="en-US" sz="1200" dirty="0"/>
              <a:t>100-200 MGW’s</a:t>
            </a:r>
            <a:endParaRPr lang="en-NL" sz="1200" dirty="0"/>
          </a:p>
        </p:txBody>
      </p:sp>
      <p:pic>
        <p:nvPicPr>
          <p:cNvPr id="5" name="Afbeelding 4" descr="Afbeelding met tekst&#10;&#10;Automatisch gegenereerde beschrijving">
            <a:extLst>
              <a:ext uri="{FF2B5EF4-FFF2-40B4-BE49-F238E27FC236}">
                <a16:creationId xmlns:a16="http://schemas.microsoft.com/office/drawing/2014/main" id="{F9903E34-F586-461B-9545-7E918C57DF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138" t="55109" r="16890" b="13682"/>
          <a:stretch/>
        </p:blipFill>
        <p:spPr>
          <a:xfrm>
            <a:off x="5850529" y="2248141"/>
            <a:ext cx="5606183" cy="3928822"/>
          </a:xfrm>
          <a:prstGeom prst="rect">
            <a:avLst/>
          </a:prstGeom>
        </p:spPr>
      </p:pic>
    </p:spTree>
    <p:extLst>
      <p:ext uri="{BB962C8B-B14F-4D97-AF65-F5344CB8AC3E}">
        <p14:creationId xmlns:p14="http://schemas.microsoft.com/office/powerpoint/2010/main" val="3920407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1524000" y="897622"/>
            <a:ext cx="9144000" cy="855677"/>
          </a:xfrm>
        </p:spPr>
        <p:txBody>
          <a:bodyPr>
            <a:normAutofit fontScale="90000"/>
          </a:bodyPr>
          <a:lstStyle/>
          <a:p>
            <a:r>
              <a:rPr lang="nl-NL" dirty="0"/>
              <a:t>Stedenbouwkundig plan</a:t>
            </a:r>
          </a:p>
        </p:txBody>
      </p:sp>
      <p:sp>
        <p:nvSpPr>
          <p:cNvPr id="6" name="Ondertitel 5"/>
          <p:cNvSpPr>
            <a:spLocks noGrp="1"/>
          </p:cNvSpPr>
          <p:nvPr>
            <p:ph type="subTitle" idx="1"/>
          </p:nvPr>
        </p:nvSpPr>
        <p:spPr>
          <a:xfrm>
            <a:off x="1524000" y="1913708"/>
            <a:ext cx="9144000" cy="3504501"/>
          </a:xfrm>
        </p:spPr>
        <p:txBody>
          <a:bodyPr>
            <a:normAutofit/>
          </a:bodyPr>
          <a:lstStyle/>
          <a:p>
            <a:pPr marL="342900" indent="-342900" algn="l">
              <a:buFont typeface="Arial" panose="020B0604020202020204" pitchFamily="34" charset="0"/>
              <a:buChar char="•"/>
            </a:pPr>
            <a:r>
              <a:rPr lang="nl-NL" dirty="0"/>
              <a:t>Starten met Heemskerkstraat</a:t>
            </a:r>
          </a:p>
        </p:txBody>
      </p:sp>
      <p:sp>
        <p:nvSpPr>
          <p:cNvPr id="11" name="Rechthoek 10"/>
          <p:cNvSpPr/>
          <p:nvPr/>
        </p:nvSpPr>
        <p:spPr>
          <a:xfrm>
            <a:off x="0" y="6442364"/>
            <a:ext cx="12192000" cy="991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p:cNvSpPr/>
          <p:nvPr/>
        </p:nvSpPr>
        <p:spPr>
          <a:xfrm>
            <a:off x="9462654" y="4394054"/>
            <a:ext cx="2618509" cy="2463946"/>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Afbeelding 18" descr="Afbeelding met binnen&#10;&#10;Automatisch gegenereerde beschrijving">
            <a:extLst>
              <a:ext uri="{FF2B5EF4-FFF2-40B4-BE49-F238E27FC236}">
                <a16:creationId xmlns:a16="http://schemas.microsoft.com/office/drawing/2014/main" id="{6C821284-FB58-41E5-8AD2-D99EC2F0B4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20" y="2405355"/>
            <a:ext cx="6612293" cy="3720517"/>
          </a:xfrm>
          <a:prstGeom prst="rect">
            <a:avLst/>
          </a:prstGeom>
        </p:spPr>
      </p:pic>
      <p:pic>
        <p:nvPicPr>
          <p:cNvPr id="3" name="Afbeelding 2" descr="Afbeelding met buiten, gebouw, grond, lucht&#10;&#10;Automatisch gegenereerde beschrijving">
            <a:extLst>
              <a:ext uri="{FF2B5EF4-FFF2-40B4-BE49-F238E27FC236}">
                <a16:creationId xmlns:a16="http://schemas.microsoft.com/office/drawing/2014/main" id="{E50D81B6-6B00-44B1-A4A5-92FF830E6A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0239" y="1853208"/>
            <a:ext cx="4847827" cy="2540846"/>
          </a:xfrm>
          <a:prstGeom prst="rect">
            <a:avLst/>
          </a:prstGeom>
        </p:spPr>
      </p:pic>
    </p:spTree>
    <p:extLst>
      <p:ext uri="{BB962C8B-B14F-4D97-AF65-F5344CB8AC3E}">
        <p14:creationId xmlns:p14="http://schemas.microsoft.com/office/powerpoint/2010/main" val="1427806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1524000" y="218114"/>
            <a:ext cx="9144000" cy="1535185"/>
          </a:xfrm>
        </p:spPr>
        <p:txBody>
          <a:bodyPr>
            <a:normAutofit/>
          </a:bodyPr>
          <a:lstStyle/>
          <a:p>
            <a:r>
              <a:rPr lang="nl-NL" dirty="0"/>
              <a:t>Stedenbouwkundige plan</a:t>
            </a:r>
          </a:p>
        </p:txBody>
      </p:sp>
      <p:sp>
        <p:nvSpPr>
          <p:cNvPr id="6" name="Ondertitel 5"/>
          <p:cNvSpPr>
            <a:spLocks noGrp="1"/>
          </p:cNvSpPr>
          <p:nvPr>
            <p:ph type="subTitle" idx="1"/>
          </p:nvPr>
        </p:nvSpPr>
        <p:spPr>
          <a:xfrm>
            <a:off x="1524000" y="1913708"/>
            <a:ext cx="9144000" cy="3504501"/>
          </a:xfrm>
        </p:spPr>
        <p:txBody>
          <a:bodyPr>
            <a:normAutofit/>
          </a:bodyPr>
          <a:lstStyle/>
          <a:p>
            <a:pPr marL="342900" indent="-342900" algn="l">
              <a:buFont typeface="Arial" panose="020B0604020202020204" pitchFamily="34" charset="0"/>
              <a:buChar char="•"/>
            </a:pPr>
            <a:r>
              <a:rPr lang="nl-NL" dirty="0"/>
              <a:t>Starten met Heemskerkstraat</a:t>
            </a:r>
          </a:p>
        </p:txBody>
      </p:sp>
      <p:sp>
        <p:nvSpPr>
          <p:cNvPr id="11" name="Rechthoek 10"/>
          <p:cNvSpPr/>
          <p:nvPr/>
        </p:nvSpPr>
        <p:spPr>
          <a:xfrm>
            <a:off x="0" y="6442364"/>
            <a:ext cx="12192000" cy="991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p:cNvSpPr/>
          <p:nvPr/>
        </p:nvSpPr>
        <p:spPr>
          <a:xfrm>
            <a:off x="9462654" y="4394054"/>
            <a:ext cx="2618509" cy="2463946"/>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9E1AEEED-70D1-4788-923A-16E52EDB3E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174" b="7496"/>
          <a:stretch/>
        </p:blipFill>
        <p:spPr>
          <a:xfrm>
            <a:off x="1230400" y="2300873"/>
            <a:ext cx="8232254" cy="3976001"/>
          </a:xfrm>
          <a:prstGeom prst="rect">
            <a:avLst/>
          </a:prstGeom>
        </p:spPr>
      </p:pic>
    </p:spTree>
    <p:extLst>
      <p:ext uri="{BB962C8B-B14F-4D97-AF65-F5344CB8AC3E}">
        <p14:creationId xmlns:p14="http://schemas.microsoft.com/office/powerpoint/2010/main" val="4266615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gebouw, buiten, lucht, weg&#10;&#10;Automatisch gegenereerde beschrijving">
            <a:extLst>
              <a:ext uri="{FF2B5EF4-FFF2-40B4-BE49-F238E27FC236}">
                <a16:creationId xmlns:a16="http://schemas.microsoft.com/office/drawing/2014/main" id="{E1664B94-8FFB-4F49-B8EC-1DF00089CB5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648" r="1908" b="1"/>
          <a:stretch/>
        </p:blipFill>
        <p:spPr>
          <a:xfrm>
            <a:off x="20" y="10"/>
            <a:ext cx="12191980" cy="6857990"/>
          </a:xfrm>
          <a:noFill/>
        </p:spPr>
      </p:pic>
    </p:spTree>
    <p:extLst>
      <p:ext uri="{BB962C8B-B14F-4D97-AF65-F5344CB8AC3E}">
        <p14:creationId xmlns:p14="http://schemas.microsoft.com/office/powerpoint/2010/main" val="4008174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1524000" y="897622"/>
            <a:ext cx="9144000" cy="855677"/>
          </a:xfrm>
        </p:spPr>
        <p:txBody>
          <a:bodyPr>
            <a:normAutofit fontScale="90000"/>
          </a:bodyPr>
          <a:lstStyle/>
          <a:p>
            <a:r>
              <a:rPr lang="nl-NL" dirty="0"/>
              <a:t>Stedenbouwkundig plan</a:t>
            </a:r>
          </a:p>
        </p:txBody>
      </p:sp>
      <p:sp>
        <p:nvSpPr>
          <p:cNvPr id="11" name="Rechthoek 10"/>
          <p:cNvSpPr/>
          <p:nvPr/>
        </p:nvSpPr>
        <p:spPr>
          <a:xfrm>
            <a:off x="0" y="6442364"/>
            <a:ext cx="12192000" cy="991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p:cNvSpPr/>
          <p:nvPr/>
        </p:nvSpPr>
        <p:spPr>
          <a:xfrm>
            <a:off x="9462654" y="4394054"/>
            <a:ext cx="2618509" cy="2463946"/>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descr="Afbeelding met tekst, binnen&#10;&#10;Automatisch gegenereerde beschrijving">
            <a:extLst>
              <a:ext uri="{FF2B5EF4-FFF2-40B4-BE49-F238E27FC236}">
                <a16:creationId xmlns:a16="http://schemas.microsoft.com/office/drawing/2014/main" id="{DE39DAC6-4E5B-48CC-9DD0-66A594560D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Tree>
    <p:extLst>
      <p:ext uri="{BB962C8B-B14F-4D97-AF65-F5344CB8AC3E}">
        <p14:creationId xmlns:p14="http://schemas.microsoft.com/office/powerpoint/2010/main" val="2860686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gras, buiten, lucht, huis&#10;&#10;Automatisch gegenereerde beschrijving">
            <a:extLst>
              <a:ext uri="{FF2B5EF4-FFF2-40B4-BE49-F238E27FC236}">
                <a16:creationId xmlns:a16="http://schemas.microsoft.com/office/drawing/2014/main" id="{8B8D8FD5-8222-4823-94BD-50CB1B66F25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3557" b="1"/>
          <a:stretch/>
        </p:blipFill>
        <p:spPr>
          <a:xfrm>
            <a:off x="20" y="10"/>
            <a:ext cx="12191980" cy="6857990"/>
          </a:xfrm>
          <a:noFill/>
        </p:spPr>
      </p:pic>
    </p:spTree>
    <p:extLst>
      <p:ext uri="{BB962C8B-B14F-4D97-AF65-F5344CB8AC3E}">
        <p14:creationId xmlns:p14="http://schemas.microsoft.com/office/powerpoint/2010/main" val="1470105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1524000" y="897622"/>
            <a:ext cx="9144000" cy="855677"/>
          </a:xfrm>
        </p:spPr>
        <p:txBody>
          <a:bodyPr>
            <a:normAutofit fontScale="90000"/>
          </a:bodyPr>
          <a:lstStyle/>
          <a:p>
            <a:r>
              <a:rPr lang="nl-NL" dirty="0"/>
              <a:t>Stedenbouwkundig plan</a:t>
            </a:r>
          </a:p>
        </p:txBody>
      </p:sp>
      <p:sp>
        <p:nvSpPr>
          <p:cNvPr id="6" name="Ondertitel 5"/>
          <p:cNvSpPr>
            <a:spLocks noGrp="1"/>
          </p:cNvSpPr>
          <p:nvPr>
            <p:ph type="subTitle" idx="1"/>
          </p:nvPr>
        </p:nvSpPr>
        <p:spPr>
          <a:xfrm>
            <a:off x="1524000" y="1913708"/>
            <a:ext cx="9144000" cy="3504501"/>
          </a:xfrm>
        </p:spPr>
        <p:txBody>
          <a:bodyPr>
            <a:normAutofit/>
          </a:bodyPr>
          <a:lstStyle/>
          <a:p>
            <a:pPr marL="342900" indent="-342900" algn="l">
              <a:buFont typeface="Arial" panose="020B0604020202020204" pitchFamily="34" charset="0"/>
              <a:buChar char="•"/>
            </a:pPr>
            <a:r>
              <a:rPr lang="nl-NL" dirty="0"/>
              <a:t>Starten met Heemskerkstraat</a:t>
            </a:r>
          </a:p>
        </p:txBody>
      </p:sp>
      <p:sp>
        <p:nvSpPr>
          <p:cNvPr id="11" name="Rechthoek 10"/>
          <p:cNvSpPr/>
          <p:nvPr/>
        </p:nvSpPr>
        <p:spPr>
          <a:xfrm>
            <a:off x="0" y="6442364"/>
            <a:ext cx="12192000" cy="991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p:cNvSpPr/>
          <p:nvPr/>
        </p:nvSpPr>
        <p:spPr>
          <a:xfrm>
            <a:off x="9462654" y="4394054"/>
            <a:ext cx="2618509" cy="2463946"/>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24BF06A0-DDE3-49CC-BBE8-D803547AD3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Tree>
    <p:extLst>
      <p:ext uri="{BB962C8B-B14F-4D97-AF65-F5344CB8AC3E}">
        <p14:creationId xmlns:p14="http://schemas.microsoft.com/office/powerpoint/2010/main" val="1200678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1524000" y="218114"/>
            <a:ext cx="9144000" cy="1535185"/>
          </a:xfrm>
        </p:spPr>
        <p:txBody>
          <a:bodyPr>
            <a:normAutofit fontScale="90000"/>
          </a:bodyPr>
          <a:lstStyle/>
          <a:p>
            <a:r>
              <a:rPr lang="nl-NL" dirty="0"/>
              <a:t>Stedenbouwkundige randvoorwaarden</a:t>
            </a:r>
          </a:p>
        </p:txBody>
      </p:sp>
      <p:sp>
        <p:nvSpPr>
          <p:cNvPr id="6" name="Ondertitel 5"/>
          <p:cNvSpPr>
            <a:spLocks noGrp="1"/>
          </p:cNvSpPr>
          <p:nvPr>
            <p:ph type="subTitle" idx="1"/>
          </p:nvPr>
        </p:nvSpPr>
        <p:spPr>
          <a:xfrm>
            <a:off x="1524000" y="1913708"/>
            <a:ext cx="9144000" cy="3504501"/>
          </a:xfrm>
        </p:spPr>
        <p:txBody>
          <a:bodyPr>
            <a:normAutofit/>
          </a:bodyPr>
          <a:lstStyle/>
          <a:p>
            <a:pPr marL="342900" indent="-342900" algn="l">
              <a:buFont typeface="Arial" panose="020B0604020202020204" pitchFamily="34" charset="0"/>
              <a:buChar char="•"/>
            </a:pPr>
            <a:r>
              <a:rPr lang="nl-NL" dirty="0"/>
              <a:t>Beeldkwaliteit architectuur</a:t>
            </a:r>
          </a:p>
        </p:txBody>
      </p:sp>
      <p:sp>
        <p:nvSpPr>
          <p:cNvPr id="11" name="Rechthoek 10"/>
          <p:cNvSpPr/>
          <p:nvPr/>
        </p:nvSpPr>
        <p:spPr>
          <a:xfrm>
            <a:off x="0" y="6442364"/>
            <a:ext cx="12192000" cy="991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p:cNvSpPr/>
          <p:nvPr/>
        </p:nvSpPr>
        <p:spPr>
          <a:xfrm>
            <a:off x="9462654" y="4394054"/>
            <a:ext cx="2618509" cy="2463946"/>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F4CEDA92-839E-4053-BA21-2F2DF9509E90}"/>
              </a:ext>
            </a:extLst>
          </p:cNvPr>
          <p:cNvPicPr>
            <a:picLocks noChangeAspect="1"/>
          </p:cNvPicPr>
          <p:nvPr/>
        </p:nvPicPr>
        <p:blipFill rotWithShape="1">
          <a:blip r:embed="rId3"/>
          <a:srcRect b="11152"/>
          <a:stretch/>
        </p:blipFill>
        <p:spPr>
          <a:xfrm>
            <a:off x="2517399" y="4247427"/>
            <a:ext cx="3700593" cy="2188328"/>
          </a:xfrm>
          <a:prstGeom prst="rect">
            <a:avLst/>
          </a:prstGeom>
        </p:spPr>
      </p:pic>
      <p:pic>
        <p:nvPicPr>
          <p:cNvPr id="15" name="Afbeelding 14" descr="Afbeelding met buiten, gebouw, baksteen, steen&#10;&#10;Automatisch gegenereerde beschrijving">
            <a:extLst>
              <a:ext uri="{FF2B5EF4-FFF2-40B4-BE49-F238E27FC236}">
                <a16:creationId xmlns:a16="http://schemas.microsoft.com/office/drawing/2014/main" id="{CB958E82-5FF7-4165-83A7-D71FFA7C4A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0803"/>
          <a:stretch/>
        </p:blipFill>
        <p:spPr>
          <a:xfrm rot="5400000">
            <a:off x="497141" y="4422107"/>
            <a:ext cx="2194938" cy="1845577"/>
          </a:xfrm>
          <a:prstGeom prst="rect">
            <a:avLst/>
          </a:prstGeom>
        </p:spPr>
      </p:pic>
      <p:pic>
        <p:nvPicPr>
          <p:cNvPr id="17" name="Afbeelding 16" descr="Afbeelding met lucht, buiten, boom, resort&#10;&#10;Automatisch gegenereerde beschrijving">
            <a:extLst>
              <a:ext uri="{FF2B5EF4-FFF2-40B4-BE49-F238E27FC236}">
                <a16:creationId xmlns:a16="http://schemas.microsoft.com/office/drawing/2014/main" id="{2586EAF9-4A62-44D5-BF2C-32F84871F1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7995" y="3801609"/>
            <a:ext cx="3700594" cy="2467881"/>
          </a:xfrm>
          <a:prstGeom prst="rect">
            <a:avLst/>
          </a:prstGeom>
        </p:spPr>
      </p:pic>
      <p:pic>
        <p:nvPicPr>
          <p:cNvPr id="19" name="Afbeelding 18" descr="Afbeelding met gebouw, buiten, lucht, baksteen&#10;&#10;Automatisch gegenereerde beschrijving">
            <a:extLst>
              <a:ext uri="{FF2B5EF4-FFF2-40B4-BE49-F238E27FC236}">
                <a16:creationId xmlns:a16="http://schemas.microsoft.com/office/drawing/2014/main" id="{AA8F067A-EEA6-436E-8CAD-0356632F1A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7994" y="1753299"/>
            <a:ext cx="3700593" cy="2497900"/>
          </a:xfrm>
          <a:prstGeom prst="rect">
            <a:avLst/>
          </a:prstGeom>
        </p:spPr>
      </p:pic>
      <p:pic>
        <p:nvPicPr>
          <p:cNvPr id="4" name="Afbeelding 3" descr="Afbeelding met gebouw, buiten, lucht, huis&#10;&#10;Automatisch gegenereerde beschrijving">
            <a:extLst>
              <a:ext uri="{FF2B5EF4-FFF2-40B4-BE49-F238E27FC236}">
                <a16:creationId xmlns:a16="http://schemas.microsoft.com/office/drawing/2014/main" id="{41380710-B571-477C-B72D-00D9071D92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83372" y="2275189"/>
            <a:ext cx="2634621" cy="1977328"/>
          </a:xfrm>
          <a:prstGeom prst="rect">
            <a:avLst/>
          </a:prstGeom>
        </p:spPr>
      </p:pic>
      <p:pic>
        <p:nvPicPr>
          <p:cNvPr id="8" name="Afbeelding 7" descr="Afbeelding met tekst, gebouw, buiten, lucht&#10;&#10;Automatisch gegenereerde beschrijving">
            <a:extLst>
              <a:ext uri="{FF2B5EF4-FFF2-40B4-BE49-F238E27FC236}">
                <a16:creationId xmlns:a16="http://schemas.microsoft.com/office/drawing/2014/main" id="{5A6E493F-C390-40F1-90CB-910897762D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12"/>
          <a:stretch/>
        </p:blipFill>
        <p:spPr>
          <a:xfrm>
            <a:off x="124388" y="2275189"/>
            <a:ext cx="3664050" cy="1982620"/>
          </a:xfrm>
          <a:prstGeom prst="rect">
            <a:avLst/>
          </a:prstGeom>
        </p:spPr>
      </p:pic>
      <p:pic>
        <p:nvPicPr>
          <p:cNvPr id="14" name="Afbeelding 13" descr="Afbeelding met gebouw, lucht, buiten, baksteen&#10;&#10;Automatisch gegenereerde beschrijving">
            <a:extLst>
              <a:ext uri="{FF2B5EF4-FFF2-40B4-BE49-F238E27FC236}">
                <a16:creationId xmlns:a16="http://schemas.microsoft.com/office/drawing/2014/main" id="{2034045B-B85D-4469-AE03-F60D54301E59}"/>
              </a:ext>
            </a:extLst>
          </p:cNvPr>
          <p:cNvPicPr>
            <a:picLocks noChangeAspect="1"/>
          </p:cNvPicPr>
          <p:nvPr/>
        </p:nvPicPr>
        <p:blipFill rotWithShape="1">
          <a:blip r:embed="rId9">
            <a:extLst>
              <a:ext uri="{28A0092B-C50C-407E-A947-70E740481C1C}">
                <a14:useLocalDpi xmlns:a14="http://schemas.microsoft.com/office/drawing/2010/main" val="0"/>
              </a:ext>
            </a:extLst>
          </a:blip>
          <a:srcRect l="55610"/>
          <a:stretch/>
        </p:blipFill>
        <p:spPr>
          <a:xfrm>
            <a:off x="9093666" y="992318"/>
            <a:ext cx="2886387" cy="3581400"/>
          </a:xfrm>
          <a:prstGeom prst="rect">
            <a:avLst/>
          </a:prstGeom>
        </p:spPr>
      </p:pic>
    </p:spTree>
    <p:extLst>
      <p:ext uri="{BB962C8B-B14F-4D97-AF65-F5344CB8AC3E}">
        <p14:creationId xmlns:p14="http://schemas.microsoft.com/office/powerpoint/2010/main" val="319034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964733" y="645952"/>
            <a:ext cx="7438239" cy="1228157"/>
          </a:xfrm>
        </p:spPr>
        <p:txBody>
          <a:bodyPr>
            <a:normAutofit/>
          </a:bodyPr>
          <a:lstStyle/>
          <a:p>
            <a:r>
              <a:rPr lang="nl-NL" dirty="0"/>
              <a:t>Inhoud presentatie </a:t>
            </a:r>
          </a:p>
        </p:txBody>
      </p:sp>
      <p:sp>
        <p:nvSpPr>
          <p:cNvPr id="11" name="Rechthoek 10"/>
          <p:cNvSpPr/>
          <p:nvPr/>
        </p:nvSpPr>
        <p:spPr>
          <a:xfrm>
            <a:off x="0" y="6442364"/>
            <a:ext cx="12192000" cy="991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p:cNvSpPr/>
          <p:nvPr/>
        </p:nvSpPr>
        <p:spPr>
          <a:xfrm>
            <a:off x="9462654" y="4394054"/>
            <a:ext cx="2618509" cy="2463946"/>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id="{8ACE8083-6DFD-4B36-8C80-7538E7B67909}"/>
              </a:ext>
            </a:extLst>
          </p:cNvPr>
          <p:cNvSpPr txBox="1"/>
          <p:nvPr/>
        </p:nvSpPr>
        <p:spPr>
          <a:xfrm>
            <a:off x="448458" y="2186555"/>
            <a:ext cx="10642102" cy="2862322"/>
          </a:xfrm>
          <a:prstGeom prst="rect">
            <a:avLst/>
          </a:prstGeom>
          <a:noFill/>
        </p:spPr>
        <p:txBody>
          <a:bodyPr wrap="square" rtlCol="0">
            <a:spAutoFit/>
          </a:bodyPr>
          <a:lstStyle/>
          <a:p>
            <a:pPr marL="285750" indent="-285750">
              <a:buFont typeface="Arial" panose="020B0604020202020204" pitchFamily="34" charset="0"/>
              <a:buChar char="•"/>
            </a:pPr>
            <a:r>
              <a:rPr lang="nl-NL" sz="2400" dirty="0"/>
              <a:t>Inleiding en terugblik</a:t>
            </a:r>
          </a:p>
          <a:p>
            <a:pPr marL="285750" indent="-285750">
              <a:buFont typeface="Arial" panose="020B0604020202020204" pitchFamily="34" charset="0"/>
              <a:buChar char="•"/>
            </a:pPr>
            <a:r>
              <a:rPr lang="nl-NL" sz="2400" dirty="0"/>
              <a:t>Sociaal programma in de wijk</a:t>
            </a:r>
          </a:p>
          <a:p>
            <a:pPr marL="285750" indent="-285750">
              <a:buFont typeface="Arial" panose="020B0604020202020204" pitchFamily="34" charset="0"/>
              <a:buChar char="•"/>
            </a:pPr>
            <a:r>
              <a:rPr lang="nl-NL" sz="2400" dirty="0"/>
              <a:t>Patrimonium en de vertrekpunten voor het zuidelijk deel</a:t>
            </a:r>
          </a:p>
          <a:p>
            <a:pPr marL="285750" indent="-285750">
              <a:buFont typeface="Arial" panose="020B0604020202020204" pitchFamily="34" charset="0"/>
              <a:buChar char="•"/>
            </a:pPr>
            <a:r>
              <a:rPr lang="nl-NL" sz="2400" dirty="0"/>
              <a:t>Stedenbouwkundig plan en randvoorwaarden</a:t>
            </a:r>
          </a:p>
          <a:p>
            <a:pPr marL="285750" indent="-285750">
              <a:buFont typeface="Arial" panose="020B0604020202020204" pitchFamily="34" charset="0"/>
              <a:buChar char="•"/>
            </a:pPr>
            <a:r>
              <a:rPr lang="nl-NL" sz="2400" dirty="0"/>
              <a:t>Sociale aanpak en uitvoering</a:t>
            </a:r>
          </a:p>
          <a:p>
            <a:pPr marL="285750" indent="-285750">
              <a:buFont typeface="Arial" panose="020B0604020202020204" pitchFamily="34" charset="0"/>
              <a:buChar char="•"/>
            </a:pPr>
            <a:r>
              <a:rPr lang="nl-NL" sz="2400" dirty="0"/>
              <a:t>Communicatie</a:t>
            </a:r>
          </a:p>
          <a:p>
            <a:r>
              <a:rPr lang="nl-NL" dirty="0"/>
              <a:t> </a:t>
            </a:r>
          </a:p>
          <a:p>
            <a:endParaRPr lang="nl-NL" dirty="0"/>
          </a:p>
        </p:txBody>
      </p:sp>
    </p:spTree>
    <p:extLst>
      <p:ext uri="{BB962C8B-B14F-4D97-AF65-F5344CB8AC3E}">
        <p14:creationId xmlns:p14="http://schemas.microsoft.com/office/powerpoint/2010/main" val="1474027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p:cNvSpPr/>
          <p:nvPr/>
        </p:nvSpPr>
        <p:spPr>
          <a:xfrm>
            <a:off x="0" y="6442364"/>
            <a:ext cx="12192000" cy="991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p:cNvSpPr/>
          <p:nvPr/>
        </p:nvSpPr>
        <p:spPr>
          <a:xfrm>
            <a:off x="9462654" y="4394054"/>
            <a:ext cx="2618509" cy="2463946"/>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4"/>
          <p:cNvSpPr>
            <a:spLocks noGrp="1"/>
          </p:cNvSpPr>
          <p:nvPr>
            <p:ph type="ctrTitle"/>
          </p:nvPr>
        </p:nvSpPr>
        <p:spPr>
          <a:xfrm>
            <a:off x="1524000" y="147720"/>
            <a:ext cx="9144000" cy="1605579"/>
          </a:xfrm>
        </p:spPr>
        <p:txBody>
          <a:bodyPr>
            <a:normAutofit fontScale="90000"/>
          </a:bodyPr>
          <a:lstStyle/>
          <a:p>
            <a:r>
              <a:rPr lang="nl-NL" dirty="0"/>
              <a:t>Stedenbouwkundige randvoorwaarden</a:t>
            </a:r>
          </a:p>
        </p:txBody>
      </p:sp>
      <p:sp>
        <p:nvSpPr>
          <p:cNvPr id="6" name="Ondertitel 5"/>
          <p:cNvSpPr>
            <a:spLocks noGrp="1"/>
          </p:cNvSpPr>
          <p:nvPr>
            <p:ph type="subTitle" idx="1"/>
          </p:nvPr>
        </p:nvSpPr>
        <p:spPr>
          <a:xfrm>
            <a:off x="1524000" y="1913708"/>
            <a:ext cx="9144000" cy="3504501"/>
          </a:xfrm>
        </p:spPr>
        <p:txBody>
          <a:bodyPr>
            <a:normAutofit/>
          </a:bodyPr>
          <a:lstStyle/>
          <a:p>
            <a:pPr marL="342900" indent="-342900" algn="l">
              <a:buFont typeface="Arial" panose="020B0604020202020204" pitchFamily="34" charset="0"/>
              <a:buChar char="•"/>
            </a:pPr>
            <a:r>
              <a:rPr lang="nl-NL" dirty="0"/>
              <a:t>Beeldkwaliteit openbare ruimte</a:t>
            </a:r>
          </a:p>
        </p:txBody>
      </p:sp>
      <p:pic>
        <p:nvPicPr>
          <p:cNvPr id="3" name="Afbeelding 2" descr="Afbeelding met gebouw, buiten, huis, grond&#10;&#10;Automatisch gegenereerde beschrijving">
            <a:extLst>
              <a:ext uri="{FF2B5EF4-FFF2-40B4-BE49-F238E27FC236}">
                <a16:creationId xmlns:a16="http://schemas.microsoft.com/office/drawing/2014/main" id="{E0509E7D-1699-4CB1-A119-3D96596E61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6275" y="4535128"/>
            <a:ext cx="3349170" cy="1820679"/>
          </a:xfrm>
          <a:prstGeom prst="rect">
            <a:avLst/>
          </a:prstGeom>
        </p:spPr>
      </p:pic>
      <p:pic>
        <p:nvPicPr>
          <p:cNvPr id="17" name="Afbeelding 16" descr="Afbeelding met boom, buiten, lucht, gebouw&#10;&#10;Automatisch gegenereerde beschrijving">
            <a:extLst>
              <a:ext uri="{FF2B5EF4-FFF2-40B4-BE49-F238E27FC236}">
                <a16:creationId xmlns:a16="http://schemas.microsoft.com/office/drawing/2014/main" id="{F7991D88-2C70-4A17-88A3-1CDF4A16A1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488" y="2475908"/>
            <a:ext cx="3280891" cy="2060361"/>
          </a:xfrm>
          <a:prstGeom prst="rect">
            <a:avLst/>
          </a:prstGeom>
        </p:spPr>
      </p:pic>
      <p:pic>
        <p:nvPicPr>
          <p:cNvPr id="18" name="Afbeelding 17">
            <a:extLst>
              <a:ext uri="{FF2B5EF4-FFF2-40B4-BE49-F238E27FC236}">
                <a16:creationId xmlns:a16="http://schemas.microsoft.com/office/drawing/2014/main" id="{400DA048-A065-4DEC-8AC0-8EAD42DC8293}"/>
              </a:ext>
            </a:extLst>
          </p:cNvPr>
          <p:cNvPicPr>
            <a:picLocks noChangeAspect="1"/>
          </p:cNvPicPr>
          <p:nvPr/>
        </p:nvPicPr>
        <p:blipFill>
          <a:blip r:embed="rId5"/>
          <a:stretch>
            <a:fillRect/>
          </a:stretch>
        </p:blipFill>
        <p:spPr>
          <a:xfrm>
            <a:off x="6028888" y="2389241"/>
            <a:ext cx="5793595" cy="3132617"/>
          </a:xfrm>
          <a:prstGeom prst="rect">
            <a:avLst/>
          </a:prstGeom>
        </p:spPr>
      </p:pic>
      <p:pic>
        <p:nvPicPr>
          <p:cNvPr id="9" name="Afbeelding 8" descr="Afbeelding met buiten, gebouw, lucht, grond&#10;&#10;Automatisch gegenereerde beschrijving">
            <a:extLst>
              <a:ext uri="{FF2B5EF4-FFF2-40B4-BE49-F238E27FC236}">
                <a16:creationId xmlns:a16="http://schemas.microsoft.com/office/drawing/2014/main" id="{470FD708-F828-4BBD-ACAE-6EA595E0A8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36567" y="2331961"/>
            <a:ext cx="2333641" cy="2194077"/>
          </a:xfrm>
          <a:prstGeom prst="rect">
            <a:avLst/>
          </a:prstGeom>
        </p:spPr>
      </p:pic>
    </p:spTree>
    <p:extLst>
      <p:ext uri="{BB962C8B-B14F-4D97-AF65-F5344CB8AC3E}">
        <p14:creationId xmlns:p14="http://schemas.microsoft.com/office/powerpoint/2010/main" val="731546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p:cNvSpPr/>
          <p:nvPr/>
        </p:nvSpPr>
        <p:spPr>
          <a:xfrm>
            <a:off x="0" y="6442364"/>
            <a:ext cx="12192000" cy="991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p:cNvSpPr/>
          <p:nvPr/>
        </p:nvSpPr>
        <p:spPr>
          <a:xfrm>
            <a:off x="9462654" y="4394054"/>
            <a:ext cx="2618509" cy="2463946"/>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gras, buiten, boom, weg&#10;&#10;Automatisch gegenereerde beschrijving">
            <a:extLst>
              <a:ext uri="{FF2B5EF4-FFF2-40B4-BE49-F238E27FC236}">
                <a16:creationId xmlns:a16="http://schemas.microsoft.com/office/drawing/2014/main" id="{7A02C72B-ABE9-4A31-99EC-A0CC4F42F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5548" y="2092734"/>
            <a:ext cx="4120088" cy="2904160"/>
          </a:xfrm>
          <a:prstGeom prst="rect">
            <a:avLst/>
          </a:prstGeom>
        </p:spPr>
      </p:pic>
      <p:sp>
        <p:nvSpPr>
          <p:cNvPr id="5" name="Titel 4"/>
          <p:cNvSpPr>
            <a:spLocks noGrp="1"/>
          </p:cNvSpPr>
          <p:nvPr>
            <p:ph type="ctrTitle"/>
          </p:nvPr>
        </p:nvSpPr>
        <p:spPr>
          <a:xfrm>
            <a:off x="1524000" y="147720"/>
            <a:ext cx="9144000" cy="1605579"/>
          </a:xfrm>
        </p:spPr>
        <p:txBody>
          <a:bodyPr>
            <a:normAutofit fontScale="90000"/>
          </a:bodyPr>
          <a:lstStyle/>
          <a:p>
            <a:r>
              <a:rPr lang="nl-NL" dirty="0"/>
              <a:t>Stedenbouwkundige randvoorwaarden</a:t>
            </a:r>
          </a:p>
        </p:txBody>
      </p:sp>
      <p:sp>
        <p:nvSpPr>
          <p:cNvPr id="6" name="Ondertitel 5"/>
          <p:cNvSpPr>
            <a:spLocks noGrp="1"/>
          </p:cNvSpPr>
          <p:nvPr>
            <p:ph type="subTitle" idx="1"/>
          </p:nvPr>
        </p:nvSpPr>
        <p:spPr>
          <a:xfrm>
            <a:off x="1524000" y="1913708"/>
            <a:ext cx="9144000" cy="3504501"/>
          </a:xfrm>
        </p:spPr>
        <p:txBody>
          <a:bodyPr>
            <a:normAutofit/>
          </a:bodyPr>
          <a:lstStyle/>
          <a:p>
            <a:pPr marL="342900" indent="-342900" algn="l">
              <a:buFont typeface="Arial" panose="020B0604020202020204" pitchFamily="34" charset="0"/>
              <a:buChar char="•"/>
            </a:pPr>
            <a:r>
              <a:rPr lang="nl-NL" dirty="0"/>
              <a:t>Beeldkwaliteit openbare ruimte</a:t>
            </a:r>
          </a:p>
        </p:txBody>
      </p:sp>
      <p:pic>
        <p:nvPicPr>
          <p:cNvPr id="4" name="Afbeelding 3" descr="Afbeelding met gebouw, buiten, baksteen&#10;&#10;Automatisch gegenereerde beschrijving">
            <a:extLst>
              <a:ext uri="{FF2B5EF4-FFF2-40B4-BE49-F238E27FC236}">
                <a16:creationId xmlns:a16="http://schemas.microsoft.com/office/drawing/2014/main" id="{AF9BAAB6-83A9-45F7-A05A-8F17C91CC9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16" y="3481879"/>
            <a:ext cx="3290945" cy="2463946"/>
          </a:xfrm>
          <a:prstGeom prst="rect">
            <a:avLst/>
          </a:prstGeom>
        </p:spPr>
      </p:pic>
      <p:pic>
        <p:nvPicPr>
          <p:cNvPr id="8" name="Afbeelding 7" descr="Afbeelding met gebouw&#10;&#10;Automatisch gegenereerde beschrijving">
            <a:extLst>
              <a:ext uri="{FF2B5EF4-FFF2-40B4-BE49-F238E27FC236}">
                <a16:creationId xmlns:a16="http://schemas.microsoft.com/office/drawing/2014/main" id="{C5A06C02-FC23-43D5-8446-085A2DC1CC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3740261" y="3477615"/>
            <a:ext cx="3290946" cy="2468210"/>
          </a:xfrm>
          <a:prstGeom prst="rect">
            <a:avLst/>
          </a:prstGeom>
        </p:spPr>
      </p:pic>
      <p:pic>
        <p:nvPicPr>
          <p:cNvPr id="10" name="Afbeelding 9" descr="Afbeelding met gebouw, buiten, plein&#10;&#10;Automatisch gegenereerde beschrijving">
            <a:extLst>
              <a:ext uri="{FF2B5EF4-FFF2-40B4-BE49-F238E27FC236}">
                <a16:creationId xmlns:a16="http://schemas.microsoft.com/office/drawing/2014/main" id="{125C806C-68E3-4BD7-BF51-C6ACC57424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722680" y="3786142"/>
            <a:ext cx="2468211" cy="1851158"/>
          </a:xfrm>
          <a:prstGeom prst="rect">
            <a:avLst/>
          </a:prstGeom>
        </p:spPr>
      </p:pic>
    </p:spTree>
    <p:extLst>
      <p:ext uri="{BB962C8B-B14F-4D97-AF65-F5344CB8AC3E}">
        <p14:creationId xmlns:p14="http://schemas.microsoft.com/office/powerpoint/2010/main" val="3303498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tekst, kruiswoordpuzzel&#10;&#10;Automatisch gegenereerde beschrijving">
            <a:extLst>
              <a:ext uri="{FF2B5EF4-FFF2-40B4-BE49-F238E27FC236}">
                <a16:creationId xmlns:a16="http://schemas.microsoft.com/office/drawing/2014/main" id="{89B31FC4-D01C-42BD-B48D-3A4F700971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70"/>
          <a:stretch/>
        </p:blipFill>
        <p:spPr>
          <a:xfrm>
            <a:off x="276837" y="1459250"/>
            <a:ext cx="6605323" cy="4847709"/>
          </a:xfrm>
          <a:prstGeom prst="rect">
            <a:avLst/>
          </a:prstGeom>
        </p:spPr>
      </p:pic>
      <p:sp>
        <p:nvSpPr>
          <p:cNvPr id="2" name="Titel 1">
            <a:extLst>
              <a:ext uri="{FF2B5EF4-FFF2-40B4-BE49-F238E27FC236}">
                <a16:creationId xmlns:a16="http://schemas.microsoft.com/office/drawing/2014/main" id="{C66AB53D-CFD7-4D19-BC2C-02B2B44DB9E9}"/>
              </a:ext>
            </a:extLst>
          </p:cNvPr>
          <p:cNvSpPr>
            <a:spLocks noGrp="1"/>
          </p:cNvSpPr>
          <p:nvPr>
            <p:ph type="title"/>
          </p:nvPr>
        </p:nvSpPr>
        <p:spPr/>
        <p:txBody>
          <a:bodyPr/>
          <a:lstStyle/>
          <a:p>
            <a:r>
              <a:rPr lang="nl-NL" dirty="0"/>
              <a:t>Planning deelplan Zuid</a:t>
            </a:r>
          </a:p>
        </p:txBody>
      </p:sp>
      <p:pic>
        <p:nvPicPr>
          <p:cNvPr id="6" name="Afbeelding 5">
            <a:extLst>
              <a:ext uri="{FF2B5EF4-FFF2-40B4-BE49-F238E27FC236}">
                <a16:creationId xmlns:a16="http://schemas.microsoft.com/office/drawing/2014/main" id="{30AEA43B-65A6-48C4-9776-BBE896300339}"/>
              </a:ext>
            </a:extLst>
          </p:cNvPr>
          <p:cNvPicPr>
            <a:picLocks noChangeAspect="1"/>
          </p:cNvPicPr>
          <p:nvPr/>
        </p:nvPicPr>
        <p:blipFill>
          <a:blip r:embed="rId3"/>
          <a:stretch>
            <a:fillRect/>
          </a:stretch>
        </p:blipFill>
        <p:spPr>
          <a:xfrm>
            <a:off x="0" y="4397677"/>
            <a:ext cx="12192000" cy="2460323"/>
          </a:xfrm>
          <a:prstGeom prst="rect">
            <a:avLst/>
          </a:prstGeom>
        </p:spPr>
      </p:pic>
      <p:sp>
        <p:nvSpPr>
          <p:cNvPr id="8" name="Tekstvak 7">
            <a:extLst>
              <a:ext uri="{FF2B5EF4-FFF2-40B4-BE49-F238E27FC236}">
                <a16:creationId xmlns:a16="http://schemas.microsoft.com/office/drawing/2014/main" id="{0FB4E49C-5E0A-47E0-805C-D31A8B9E6076}"/>
              </a:ext>
            </a:extLst>
          </p:cNvPr>
          <p:cNvSpPr txBox="1"/>
          <p:nvPr/>
        </p:nvSpPr>
        <p:spPr>
          <a:xfrm>
            <a:off x="976353" y="3513773"/>
            <a:ext cx="316917" cy="369332"/>
          </a:xfrm>
          <a:prstGeom prst="rect">
            <a:avLst/>
          </a:prstGeom>
          <a:noFill/>
        </p:spPr>
        <p:txBody>
          <a:bodyPr wrap="square">
            <a:spAutoFit/>
          </a:bodyPr>
          <a:lstStyle/>
          <a:p>
            <a:r>
              <a:rPr lang="nl-NL" dirty="0"/>
              <a:t>1</a:t>
            </a:r>
            <a:endParaRPr lang="en-NL" dirty="0"/>
          </a:p>
        </p:txBody>
      </p:sp>
      <p:sp>
        <p:nvSpPr>
          <p:cNvPr id="9" name="Tekstvak 8">
            <a:extLst>
              <a:ext uri="{FF2B5EF4-FFF2-40B4-BE49-F238E27FC236}">
                <a16:creationId xmlns:a16="http://schemas.microsoft.com/office/drawing/2014/main" id="{9F0C0828-C415-41BA-B55F-4A6D987E00A0}"/>
              </a:ext>
            </a:extLst>
          </p:cNvPr>
          <p:cNvSpPr txBox="1"/>
          <p:nvPr/>
        </p:nvSpPr>
        <p:spPr>
          <a:xfrm>
            <a:off x="3913328" y="3329107"/>
            <a:ext cx="316917" cy="369332"/>
          </a:xfrm>
          <a:prstGeom prst="rect">
            <a:avLst/>
          </a:prstGeom>
          <a:noFill/>
        </p:spPr>
        <p:txBody>
          <a:bodyPr wrap="square">
            <a:spAutoFit/>
          </a:bodyPr>
          <a:lstStyle/>
          <a:p>
            <a:r>
              <a:rPr lang="nl-NL" dirty="0"/>
              <a:t>3</a:t>
            </a:r>
            <a:endParaRPr lang="en-NL" dirty="0"/>
          </a:p>
        </p:txBody>
      </p:sp>
      <p:sp>
        <p:nvSpPr>
          <p:cNvPr id="10" name="Tekstvak 9">
            <a:extLst>
              <a:ext uri="{FF2B5EF4-FFF2-40B4-BE49-F238E27FC236}">
                <a16:creationId xmlns:a16="http://schemas.microsoft.com/office/drawing/2014/main" id="{9B33F302-ECF1-4836-AE26-A91C514CA6BD}"/>
              </a:ext>
            </a:extLst>
          </p:cNvPr>
          <p:cNvSpPr txBox="1"/>
          <p:nvPr/>
        </p:nvSpPr>
        <p:spPr>
          <a:xfrm>
            <a:off x="2360016" y="3632070"/>
            <a:ext cx="316917" cy="369332"/>
          </a:xfrm>
          <a:prstGeom prst="rect">
            <a:avLst/>
          </a:prstGeom>
          <a:noFill/>
        </p:spPr>
        <p:txBody>
          <a:bodyPr wrap="square">
            <a:spAutoFit/>
          </a:bodyPr>
          <a:lstStyle/>
          <a:p>
            <a:r>
              <a:rPr lang="nl-NL" dirty="0"/>
              <a:t>2</a:t>
            </a:r>
            <a:endParaRPr lang="en-NL" dirty="0"/>
          </a:p>
        </p:txBody>
      </p:sp>
    </p:spTree>
    <p:extLst>
      <p:ext uri="{BB962C8B-B14F-4D97-AF65-F5344CB8AC3E}">
        <p14:creationId xmlns:p14="http://schemas.microsoft.com/office/powerpoint/2010/main" val="3820166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1524000" y="897622"/>
            <a:ext cx="9144000" cy="855677"/>
          </a:xfrm>
        </p:spPr>
        <p:txBody>
          <a:bodyPr>
            <a:normAutofit fontScale="90000"/>
          </a:bodyPr>
          <a:lstStyle/>
          <a:p>
            <a:pPr algn="l"/>
            <a:r>
              <a:rPr lang="nl-NL" dirty="0"/>
              <a:t>Planning deelplan Zuid</a:t>
            </a:r>
          </a:p>
        </p:txBody>
      </p:sp>
      <p:sp>
        <p:nvSpPr>
          <p:cNvPr id="6" name="Ondertitel 5"/>
          <p:cNvSpPr>
            <a:spLocks noGrp="1"/>
          </p:cNvSpPr>
          <p:nvPr>
            <p:ph type="subTitle" idx="1"/>
          </p:nvPr>
        </p:nvSpPr>
        <p:spPr>
          <a:xfrm>
            <a:off x="1524000" y="1913708"/>
            <a:ext cx="10127226" cy="3947526"/>
          </a:xfrm>
        </p:spPr>
        <p:txBody>
          <a:bodyPr>
            <a:normAutofit lnSpcReduction="10000"/>
          </a:bodyPr>
          <a:lstStyle/>
          <a:p>
            <a:pPr algn="l"/>
            <a:r>
              <a:rPr lang="nl-NL" u="sng" dirty="0"/>
              <a:t>Deelgebied 1</a:t>
            </a:r>
            <a:r>
              <a:rPr lang="nl-NL" dirty="0"/>
              <a:t>: Mr Heemskerkstraat even</a:t>
            </a:r>
          </a:p>
          <a:p>
            <a:pPr marL="342900" indent="-342900" algn="l">
              <a:buFont typeface="Arial" panose="020B0604020202020204" pitchFamily="34" charset="0"/>
              <a:buChar char="•"/>
            </a:pPr>
            <a:r>
              <a:rPr lang="nl-NL" dirty="0"/>
              <a:t>Sloop en start nieuwbouw eind 2022/begin 2023</a:t>
            </a:r>
          </a:p>
          <a:p>
            <a:pPr algn="l"/>
            <a:r>
              <a:rPr lang="nl-NL" u="sng" dirty="0"/>
              <a:t>Deelgebied 2</a:t>
            </a:r>
            <a:r>
              <a:rPr lang="nl-NL" dirty="0"/>
              <a:t>: </a:t>
            </a:r>
            <a:r>
              <a:rPr lang="nl-NL" dirty="0" err="1"/>
              <a:t>Dr</a:t>
            </a:r>
            <a:r>
              <a:rPr lang="nl-NL" dirty="0"/>
              <a:t> Colijnstraat/W.C. </a:t>
            </a:r>
            <a:r>
              <a:rPr lang="nl-NL" dirty="0" err="1"/>
              <a:t>Beeremansstraat</a:t>
            </a:r>
            <a:r>
              <a:rPr lang="nl-NL" dirty="0"/>
              <a:t> e.o.</a:t>
            </a:r>
          </a:p>
          <a:p>
            <a:pPr marL="342900" indent="-342900" algn="l">
              <a:buFont typeface="Arial" panose="020B0604020202020204" pitchFamily="34" charset="0"/>
              <a:buChar char="•"/>
            </a:pPr>
            <a:r>
              <a:rPr lang="nl-NL" dirty="0"/>
              <a:t>Studie: waar levensloopbestendige appartementen sociale huur</a:t>
            </a:r>
          </a:p>
          <a:p>
            <a:pPr marL="342900" indent="-342900" algn="l">
              <a:buFont typeface="Arial" panose="020B0604020202020204" pitchFamily="34" charset="0"/>
              <a:buChar char="•"/>
            </a:pPr>
            <a:r>
              <a:rPr lang="nl-NL" dirty="0"/>
              <a:t>Bestemmingsplan eind 2021-begin 2022 in procedure</a:t>
            </a:r>
          </a:p>
          <a:p>
            <a:pPr marL="342900" indent="-342900" algn="l">
              <a:buFont typeface="Arial" panose="020B0604020202020204" pitchFamily="34" charset="0"/>
              <a:buChar char="•"/>
            </a:pPr>
            <a:r>
              <a:rPr lang="nl-NL" dirty="0"/>
              <a:t>Sloop en start nieuwbouw 2023-2025; in twee deelfases </a:t>
            </a:r>
            <a:r>
              <a:rPr lang="nl-NL" dirty="0" err="1"/>
              <a:t>ivm</a:t>
            </a:r>
            <a:r>
              <a:rPr lang="nl-NL" dirty="0"/>
              <a:t> doorstroming </a:t>
            </a:r>
          </a:p>
          <a:p>
            <a:pPr algn="l"/>
            <a:r>
              <a:rPr lang="nl-NL" u="sng" dirty="0"/>
              <a:t>Deelgebied 3</a:t>
            </a:r>
            <a:r>
              <a:rPr lang="nl-NL" dirty="0"/>
              <a:t>: Klaas Katerstraat e.o.</a:t>
            </a:r>
          </a:p>
          <a:p>
            <a:pPr marL="342900" indent="-342900" algn="l">
              <a:buFont typeface="Arial" panose="020B0604020202020204" pitchFamily="34" charset="0"/>
              <a:buChar char="•"/>
            </a:pPr>
            <a:r>
              <a:rPr lang="nl-NL" dirty="0"/>
              <a:t>Nog nadere stedenbouwkundige studies, keuze differentiatie</a:t>
            </a:r>
          </a:p>
          <a:p>
            <a:pPr marL="342900" indent="-342900" algn="l">
              <a:buFont typeface="Arial" panose="020B0604020202020204" pitchFamily="34" charset="0"/>
              <a:buChar char="•"/>
            </a:pPr>
            <a:r>
              <a:rPr lang="nl-NL" dirty="0"/>
              <a:t>Sloop en start nieuwbouw in periode 2025 - 2029</a:t>
            </a:r>
          </a:p>
        </p:txBody>
      </p:sp>
      <p:sp>
        <p:nvSpPr>
          <p:cNvPr id="11" name="Rechthoek 10"/>
          <p:cNvSpPr/>
          <p:nvPr/>
        </p:nvSpPr>
        <p:spPr>
          <a:xfrm>
            <a:off x="0" y="6442364"/>
            <a:ext cx="12192000" cy="991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p:cNvSpPr/>
          <p:nvPr/>
        </p:nvSpPr>
        <p:spPr>
          <a:xfrm>
            <a:off x="9462654" y="4394054"/>
            <a:ext cx="2618509" cy="2463946"/>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65713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1524000" y="897622"/>
            <a:ext cx="9144000" cy="855677"/>
          </a:xfrm>
        </p:spPr>
        <p:txBody>
          <a:bodyPr>
            <a:normAutofit fontScale="90000"/>
          </a:bodyPr>
          <a:lstStyle/>
          <a:p>
            <a:pPr algn="l"/>
            <a:r>
              <a:rPr lang="nl-NL" dirty="0"/>
              <a:t>Deelplan Zuid en de Kadernota</a:t>
            </a:r>
          </a:p>
        </p:txBody>
      </p:sp>
      <p:sp>
        <p:nvSpPr>
          <p:cNvPr id="11" name="Rechthoek 10"/>
          <p:cNvSpPr/>
          <p:nvPr/>
        </p:nvSpPr>
        <p:spPr>
          <a:xfrm>
            <a:off x="0" y="6442364"/>
            <a:ext cx="12192000" cy="991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p:cNvSpPr/>
          <p:nvPr/>
        </p:nvSpPr>
        <p:spPr>
          <a:xfrm>
            <a:off x="9462654" y="4394054"/>
            <a:ext cx="2618509" cy="2463946"/>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E86FAE08-0A2A-4173-9A07-4EA4D1376037}"/>
              </a:ext>
            </a:extLst>
          </p:cNvPr>
          <p:cNvSpPr txBox="1"/>
          <p:nvPr/>
        </p:nvSpPr>
        <p:spPr>
          <a:xfrm>
            <a:off x="1619075" y="1914214"/>
            <a:ext cx="6042795" cy="3416320"/>
          </a:xfrm>
          <a:prstGeom prst="rect">
            <a:avLst/>
          </a:prstGeom>
          <a:noFill/>
        </p:spPr>
        <p:txBody>
          <a:bodyPr wrap="square" rtlCol="0">
            <a:spAutoFit/>
          </a:bodyPr>
          <a:lstStyle/>
          <a:p>
            <a:pPr marL="285750" indent="-285750">
              <a:buFont typeface="Arial" panose="020B0604020202020204" pitchFamily="34" charset="0"/>
              <a:buChar char="•"/>
            </a:pPr>
            <a:r>
              <a:rPr lang="nl-NL" dirty="0"/>
              <a:t>Kadernota 2022-2026: voor het uitvoeren van de gebiedsvisie zijn investeringen nodig in de openbare ruimte die opgenomen zijn in het MIP</a:t>
            </a:r>
          </a:p>
          <a:p>
            <a:pPr marL="285750" indent="-285750">
              <a:buFont typeface="Arial" panose="020B0604020202020204" pitchFamily="34" charset="0"/>
              <a:buChar char="•"/>
            </a:pPr>
            <a:r>
              <a:rPr lang="nl-NL" dirty="0"/>
              <a:t>Doordat de uitvoering voor sommige delen eerder komt dan opgenomen in de “gewone” investeringen zijn afboekingen nodig</a:t>
            </a:r>
          </a:p>
          <a:p>
            <a:endParaRPr lang="nl-NL" dirty="0"/>
          </a:p>
          <a:p>
            <a:pPr marL="285750" indent="-285750">
              <a:buFont typeface="Arial" panose="020B0604020202020204" pitchFamily="34" charset="0"/>
              <a:buChar char="•"/>
            </a:pPr>
            <a:r>
              <a:rPr lang="nl-NL" dirty="0"/>
              <a:t>Start uitvoering: Heemskerkstraat in 2023</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Vervolgens:  omgeving </a:t>
            </a:r>
            <a:r>
              <a:rPr lang="nl-NL" dirty="0" err="1"/>
              <a:t>Beeremansstraat</a:t>
            </a:r>
            <a:r>
              <a:rPr lang="nl-NL" dirty="0"/>
              <a:t>: 2024-2025</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Daarna Klaas Katerstaat: 2025 en verder</a:t>
            </a:r>
          </a:p>
        </p:txBody>
      </p:sp>
      <p:pic>
        <p:nvPicPr>
          <p:cNvPr id="3" name="Afbeelding 2">
            <a:extLst>
              <a:ext uri="{FF2B5EF4-FFF2-40B4-BE49-F238E27FC236}">
                <a16:creationId xmlns:a16="http://schemas.microsoft.com/office/drawing/2014/main" id="{B1B41232-9E01-471D-9426-E0F6AE5AAE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852" r="9312"/>
          <a:stretch/>
        </p:blipFill>
        <p:spPr>
          <a:xfrm>
            <a:off x="7627287" y="1753299"/>
            <a:ext cx="3932741" cy="3439486"/>
          </a:xfrm>
          <a:prstGeom prst="rect">
            <a:avLst/>
          </a:prstGeom>
        </p:spPr>
      </p:pic>
    </p:spTree>
    <p:extLst>
      <p:ext uri="{BB962C8B-B14F-4D97-AF65-F5344CB8AC3E}">
        <p14:creationId xmlns:p14="http://schemas.microsoft.com/office/powerpoint/2010/main" val="3103641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1524000" y="218114"/>
            <a:ext cx="9144000" cy="1535185"/>
          </a:xfrm>
        </p:spPr>
        <p:txBody>
          <a:bodyPr>
            <a:normAutofit fontScale="90000"/>
          </a:bodyPr>
          <a:lstStyle/>
          <a:p>
            <a:r>
              <a:rPr lang="nl-NL" dirty="0"/>
              <a:t>Sociaal plan sloop-nieuwbouw</a:t>
            </a:r>
          </a:p>
        </p:txBody>
      </p:sp>
      <p:sp>
        <p:nvSpPr>
          <p:cNvPr id="6" name="Ondertitel 5"/>
          <p:cNvSpPr>
            <a:spLocks noGrp="1"/>
          </p:cNvSpPr>
          <p:nvPr>
            <p:ph type="subTitle" idx="1"/>
          </p:nvPr>
        </p:nvSpPr>
        <p:spPr>
          <a:xfrm>
            <a:off x="1524000" y="1904301"/>
            <a:ext cx="9144000" cy="3353499"/>
          </a:xfrm>
        </p:spPr>
        <p:txBody>
          <a:bodyPr>
            <a:normAutofit/>
          </a:bodyPr>
          <a:lstStyle/>
          <a:p>
            <a:pPr marL="342900" indent="-342900" algn="l">
              <a:buFont typeface="Arial" panose="020B0604020202020204" pitchFamily="34" charset="0"/>
              <a:buChar char="•"/>
            </a:pPr>
            <a:endParaRPr lang="nl-NL" dirty="0"/>
          </a:p>
          <a:p>
            <a:pPr marL="342900" indent="-342900" algn="l">
              <a:buFont typeface="Arial" panose="020B0604020202020204" pitchFamily="34" charset="0"/>
              <a:buChar char="•"/>
            </a:pPr>
            <a:endParaRPr lang="nl-NL" dirty="0"/>
          </a:p>
        </p:txBody>
      </p:sp>
      <p:sp>
        <p:nvSpPr>
          <p:cNvPr id="11" name="Rechthoek 10"/>
          <p:cNvSpPr/>
          <p:nvPr/>
        </p:nvSpPr>
        <p:spPr>
          <a:xfrm>
            <a:off x="0" y="6442364"/>
            <a:ext cx="12192000" cy="991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p:cNvSpPr/>
          <p:nvPr/>
        </p:nvSpPr>
        <p:spPr>
          <a:xfrm>
            <a:off x="9462654" y="4394054"/>
            <a:ext cx="2618509" cy="2463946"/>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6AC40212-CBD7-4C4C-B7B2-00181E0E364A}"/>
              </a:ext>
            </a:extLst>
          </p:cNvPr>
          <p:cNvSpPr txBox="1"/>
          <p:nvPr/>
        </p:nvSpPr>
        <p:spPr>
          <a:xfrm>
            <a:off x="1661019" y="1963025"/>
            <a:ext cx="7877263" cy="4062651"/>
          </a:xfrm>
          <a:prstGeom prst="rect">
            <a:avLst/>
          </a:prstGeom>
          <a:noFill/>
        </p:spPr>
        <p:txBody>
          <a:bodyPr wrap="square" rtlCol="0">
            <a:spAutoFit/>
          </a:bodyPr>
          <a:lstStyle/>
          <a:p>
            <a:pPr marL="285750" indent="-285750">
              <a:buFont typeface="Arial" panose="020B0604020202020204" pitchFamily="34" charset="0"/>
              <a:buChar char="•"/>
            </a:pPr>
            <a:r>
              <a:rPr lang="nl-NL" sz="2400" dirty="0"/>
              <a:t>Op basis van ‘</a:t>
            </a:r>
            <a:r>
              <a:rPr lang="nl-NL" sz="2400" i="1" dirty="0"/>
              <a:t>Reglement sloop-, renovatie en groot onderhoud 2016</a:t>
            </a:r>
            <a:r>
              <a:rPr lang="nl-NL" sz="2400" dirty="0"/>
              <a:t>’ van Patrimonium &amp; Huurdersvereniging)</a:t>
            </a:r>
          </a:p>
          <a:p>
            <a:pPr marL="285750" indent="-285750">
              <a:buFont typeface="Arial" panose="020B0604020202020204" pitchFamily="34" charset="0"/>
              <a:buChar char="•"/>
            </a:pPr>
            <a:r>
              <a:rPr lang="nl-NL" sz="2400" dirty="0"/>
              <a:t>Sociaal statuut deelplan Zuid:</a:t>
            </a:r>
          </a:p>
          <a:p>
            <a:pPr marL="742950" lvl="1" indent="-285750">
              <a:buFont typeface="Arial" panose="020B0604020202020204" pitchFamily="34" charset="0"/>
              <a:buChar char="•"/>
            </a:pPr>
            <a:r>
              <a:rPr lang="nl-NL" sz="2400" dirty="0"/>
              <a:t>Regeling verhuizing met urgentie</a:t>
            </a:r>
          </a:p>
          <a:p>
            <a:pPr marL="742950" lvl="1" indent="-285750">
              <a:buFont typeface="Arial" panose="020B0604020202020204" pitchFamily="34" charset="0"/>
              <a:buChar char="•"/>
            </a:pPr>
            <a:r>
              <a:rPr lang="nl-NL" sz="2400" dirty="0"/>
              <a:t>Vergoedingen bij verhuizing</a:t>
            </a:r>
          </a:p>
          <a:p>
            <a:pPr marL="742950" lvl="1" indent="-285750">
              <a:buFont typeface="Arial" panose="020B0604020202020204" pitchFamily="34" charset="0"/>
              <a:buChar char="•"/>
            </a:pPr>
            <a:r>
              <a:rPr lang="nl-NL" sz="2400" dirty="0"/>
              <a:t>Huurgewenning</a:t>
            </a:r>
          </a:p>
          <a:p>
            <a:pPr marL="742950" lvl="1" indent="-285750">
              <a:buFont typeface="Arial" panose="020B0604020202020204" pitchFamily="34" charset="0"/>
              <a:buChar char="•"/>
            </a:pPr>
            <a:r>
              <a:rPr lang="nl-NL" sz="2400" dirty="0"/>
              <a:t>Vervangende nieuwbouw: voorrang, passende huur</a:t>
            </a:r>
          </a:p>
          <a:p>
            <a:pPr marL="742950" lvl="1" indent="-285750">
              <a:buFont typeface="Arial" panose="020B0604020202020204" pitchFamily="34" charset="0"/>
              <a:buChar char="•"/>
            </a:pPr>
            <a:r>
              <a:rPr lang="nl-NL" sz="2400" dirty="0"/>
              <a:t>Maatwerk en begeleiding</a:t>
            </a:r>
          </a:p>
          <a:p>
            <a:pPr marL="285750" indent="-285750">
              <a:buFont typeface="Arial" panose="020B0604020202020204" pitchFamily="34" charset="0"/>
              <a:buChar char="•"/>
            </a:pPr>
            <a:r>
              <a:rPr lang="nl-NL" sz="2400" dirty="0"/>
              <a:t>Bespreken met Klankbordgroep en Huurdersvereniging</a:t>
            </a:r>
          </a:p>
          <a:p>
            <a:pPr marL="285750" indent="-285750">
              <a:buFont typeface="Arial" panose="020B0604020202020204" pitchFamily="34" charset="0"/>
              <a:buChar char="•"/>
            </a:pPr>
            <a:r>
              <a:rPr lang="nl-NL" sz="2400" dirty="0"/>
              <a:t>Komende maand vaststellen</a:t>
            </a:r>
          </a:p>
          <a:p>
            <a:endParaRPr lang="nl-NL" dirty="0"/>
          </a:p>
        </p:txBody>
      </p:sp>
    </p:spTree>
    <p:extLst>
      <p:ext uri="{BB962C8B-B14F-4D97-AF65-F5344CB8AC3E}">
        <p14:creationId xmlns:p14="http://schemas.microsoft.com/office/powerpoint/2010/main" val="2906028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1524000" y="218114"/>
            <a:ext cx="9144000" cy="1535185"/>
          </a:xfrm>
        </p:spPr>
        <p:txBody>
          <a:bodyPr>
            <a:normAutofit/>
          </a:bodyPr>
          <a:lstStyle/>
          <a:p>
            <a:r>
              <a:rPr lang="nl-NL" dirty="0"/>
              <a:t>Sociaal en leefbaar</a:t>
            </a:r>
          </a:p>
        </p:txBody>
      </p:sp>
      <p:sp>
        <p:nvSpPr>
          <p:cNvPr id="11" name="Rechthoek 10"/>
          <p:cNvSpPr/>
          <p:nvPr/>
        </p:nvSpPr>
        <p:spPr>
          <a:xfrm>
            <a:off x="0" y="6442364"/>
            <a:ext cx="12192000" cy="991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p:cNvSpPr/>
          <p:nvPr/>
        </p:nvSpPr>
        <p:spPr>
          <a:xfrm>
            <a:off x="9462654" y="4394054"/>
            <a:ext cx="2618509" cy="2463946"/>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6AC40212-CBD7-4C4C-B7B2-00181E0E364A}"/>
              </a:ext>
            </a:extLst>
          </p:cNvPr>
          <p:cNvSpPr txBox="1"/>
          <p:nvPr/>
        </p:nvSpPr>
        <p:spPr>
          <a:xfrm>
            <a:off x="1115753" y="1713611"/>
            <a:ext cx="6828622" cy="3046988"/>
          </a:xfrm>
          <a:prstGeom prst="rect">
            <a:avLst/>
          </a:prstGeom>
          <a:noFill/>
        </p:spPr>
        <p:txBody>
          <a:bodyPr wrap="square" rtlCol="0">
            <a:spAutoFit/>
          </a:bodyPr>
          <a:lstStyle/>
          <a:p>
            <a:r>
              <a:rPr lang="nl-NL" sz="2400" b="1" dirty="0"/>
              <a:t>Sociaal Programma</a:t>
            </a:r>
          </a:p>
          <a:p>
            <a:pPr marL="571500" indent="-571500">
              <a:buFont typeface="Arial" panose="020B0604020202020204" pitchFamily="34" charset="0"/>
              <a:buChar char="•"/>
            </a:pPr>
            <a:r>
              <a:rPr lang="nl-NL" sz="2400" dirty="0" err="1"/>
              <a:t>Sociaal-economische</a:t>
            </a:r>
            <a:r>
              <a:rPr lang="nl-NL" sz="2400" dirty="0"/>
              <a:t> ontwikkeling van de wijk en bewoners</a:t>
            </a:r>
          </a:p>
          <a:p>
            <a:pPr marL="571500" indent="-571500">
              <a:buFont typeface="Arial" panose="020B0604020202020204" pitchFamily="34" charset="0"/>
              <a:buChar char="•"/>
            </a:pPr>
            <a:r>
              <a:rPr lang="nl-NL" sz="2400" dirty="0"/>
              <a:t>Activiteiten gericht op de transitietijd en  versterken van de algemene leefbaarheid</a:t>
            </a:r>
          </a:p>
          <a:p>
            <a:pPr marL="571500" indent="-571500">
              <a:buFont typeface="Arial" panose="020B0604020202020204" pitchFamily="34" charset="0"/>
              <a:buChar char="•"/>
            </a:pPr>
            <a:r>
              <a:rPr lang="nl-NL" sz="2400" dirty="0"/>
              <a:t>Een levend programma met pragmatische insteek (rode draad)</a:t>
            </a:r>
          </a:p>
          <a:p>
            <a:pPr marL="571500" indent="-571500">
              <a:buFont typeface="Arial" panose="020B0604020202020204" pitchFamily="34" charset="0"/>
              <a:buChar char="•"/>
            </a:pPr>
            <a:r>
              <a:rPr lang="nl-NL" sz="2400" dirty="0"/>
              <a:t>Iedereen doet mee op eigen niveau</a:t>
            </a:r>
          </a:p>
        </p:txBody>
      </p:sp>
      <p:pic>
        <p:nvPicPr>
          <p:cNvPr id="13" name="Afbeelding 12">
            <a:extLst>
              <a:ext uri="{FF2B5EF4-FFF2-40B4-BE49-F238E27FC236}">
                <a16:creationId xmlns:a16="http://schemas.microsoft.com/office/drawing/2014/main" id="{6F9B4495-C5E8-4071-B0CF-C17AC4CB2D2A}"/>
              </a:ext>
            </a:extLst>
          </p:cNvPr>
          <p:cNvPicPr>
            <a:picLocks noChangeAspect="1"/>
          </p:cNvPicPr>
          <p:nvPr/>
        </p:nvPicPr>
        <p:blipFill>
          <a:blip r:embed="rId3"/>
          <a:stretch>
            <a:fillRect/>
          </a:stretch>
        </p:blipFill>
        <p:spPr>
          <a:xfrm>
            <a:off x="8352622" y="1579593"/>
            <a:ext cx="3552887" cy="3067773"/>
          </a:xfrm>
          <a:prstGeom prst="rect">
            <a:avLst/>
          </a:prstGeom>
          <a:noFill/>
        </p:spPr>
      </p:pic>
    </p:spTree>
    <p:extLst>
      <p:ext uri="{BB962C8B-B14F-4D97-AF65-F5344CB8AC3E}">
        <p14:creationId xmlns:p14="http://schemas.microsoft.com/office/powerpoint/2010/main" val="3711159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1524000" y="218114"/>
            <a:ext cx="9144000" cy="1535185"/>
          </a:xfrm>
        </p:spPr>
        <p:txBody>
          <a:bodyPr>
            <a:normAutofit/>
          </a:bodyPr>
          <a:lstStyle/>
          <a:p>
            <a:r>
              <a:rPr lang="nl-NL" dirty="0"/>
              <a:t>Communicatie</a:t>
            </a:r>
          </a:p>
        </p:txBody>
      </p:sp>
      <p:sp>
        <p:nvSpPr>
          <p:cNvPr id="6" name="Ondertitel 5"/>
          <p:cNvSpPr>
            <a:spLocks noGrp="1"/>
          </p:cNvSpPr>
          <p:nvPr>
            <p:ph type="subTitle" idx="1"/>
          </p:nvPr>
        </p:nvSpPr>
        <p:spPr>
          <a:xfrm>
            <a:off x="1524000" y="1904301"/>
            <a:ext cx="9144000" cy="3734499"/>
          </a:xfrm>
        </p:spPr>
        <p:txBody>
          <a:bodyPr>
            <a:noAutofit/>
          </a:bodyPr>
          <a:lstStyle/>
          <a:p>
            <a:pPr marL="342900" indent="-342900" algn="l">
              <a:buFont typeface="Arial" panose="020B0604020202020204" pitchFamily="34" charset="0"/>
              <a:buChar char="•"/>
            </a:pPr>
            <a:r>
              <a:rPr lang="nl-NL" sz="2200" dirty="0"/>
              <a:t>2</a:t>
            </a:r>
            <a:r>
              <a:rPr lang="nl-NL" sz="2200" baseline="30000" dirty="0"/>
              <a:t>e</a:t>
            </a:r>
            <a:r>
              <a:rPr lang="nl-NL" sz="2200" dirty="0"/>
              <a:t> helft juni	nieuwsbrief ‘Wijk aan de slag’ naar alle wijkbewoners</a:t>
            </a:r>
          </a:p>
          <a:p>
            <a:pPr marL="342900" indent="-342900" algn="l">
              <a:buFont typeface="Arial" panose="020B0604020202020204" pitchFamily="34" charset="0"/>
              <a:buChar char="•"/>
            </a:pPr>
            <a:r>
              <a:rPr lang="nl-NL" sz="2200" dirty="0"/>
              <a:t>3 juli		inloopbijeenkomst stedenbouwkundige </a:t>
            </a:r>
            <a:br>
              <a:rPr lang="nl-NL" sz="2200" dirty="0"/>
            </a:br>
            <a:r>
              <a:rPr lang="nl-NL" sz="2200" dirty="0"/>
              <a:t>		randvoorwaarden </a:t>
            </a:r>
          </a:p>
          <a:p>
            <a:pPr marL="342900" indent="-342900" algn="l">
              <a:buFont typeface="Arial" panose="020B0604020202020204" pitchFamily="34" charset="0"/>
              <a:buChar char="•"/>
            </a:pPr>
            <a:r>
              <a:rPr lang="nl-NL" sz="2200" dirty="0">
                <a:hlinkClick r:id="rId2"/>
              </a:rPr>
              <a:t>www.hetfransegatvernieuwt.nl</a:t>
            </a:r>
            <a:r>
              <a:rPr lang="nl-NL" sz="2200" dirty="0"/>
              <a:t> en </a:t>
            </a:r>
            <a:r>
              <a:rPr lang="nl-NL" sz="2200" dirty="0">
                <a:hlinkClick r:id="rId3"/>
              </a:rPr>
              <a:t>www.meedoeninveenendaal.nl</a:t>
            </a:r>
            <a:br>
              <a:rPr lang="nl-NL" sz="2200" dirty="0"/>
            </a:br>
            <a:endParaRPr lang="nl-NL" sz="2200" dirty="0"/>
          </a:p>
          <a:p>
            <a:pPr marL="342900" indent="-342900" algn="l">
              <a:buFont typeface="Arial" panose="020B0604020202020204" pitchFamily="34" charset="0"/>
              <a:buChar char="•"/>
            </a:pPr>
            <a:r>
              <a:rPr lang="nl-NL" sz="2200" dirty="0"/>
              <a:t>Na de zomer verder uitwerken van de stedenbouwkundige randvoorwaarden en voorbereiding uitvoering</a:t>
            </a:r>
          </a:p>
        </p:txBody>
      </p:sp>
      <p:sp>
        <p:nvSpPr>
          <p:cNvPr id="11" name="Rechthoek 10"/>
          <p:cNvSpPr/>
          <p:nvPr/>
        </p:nvSpPr>
        <p:spPr>
          <a:xfrm>
            <a:off x="0" y="6442364"/>
            <a:ext cx="12192000" cy="991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p:cNvSpPr/>
          <p:nvPr/>
        </p:nvSpPr>
        <p:spPr>
          <a:xfrm>
            <a:off x="9462654" y="4394054"/>
            <a:ext cx="2618509" cy="2463946"/>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42117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1364610" y="1426128"/>
            <a:ext cx="9144000" cy="1535185"/>
          </a:xfrm>
        </p:spPr>
        <p:txBody>
          <a:bodyPr>
            <a:normAutofit/>
          </a:bodyPr>
          <a:lstStyle/>
          <a:p>
            <a:r>
              <a:rPr lang="nl-NL" sz="8000" b="1" dirty="0"/>
              <a:t>Vragen??</a:t>
            </a:r>
          </a:p>
        </p:txBody>
      </p:sp>
      <p:sp>
        <p:nvSpPr>
          <p:cNvPr id="6" name="Ondertitel 5"/>
          <p:cNvSpPr>
            <a:spLocks noGrp="1"/>
          </p:cNvSpPr>
          <p:nvPr>
            <p:ph type="subTitle" idx="1"/>
          </p:nvPr>
        </p:nvSpPr>
        <p:spPr>
          <a:xfrm>
            <a:off x="1524000" y="1904301"/>
            <a:ext cx="9144000" cy="3353499"/>
          </a:xfrm>
        </p:spPr>
        <p:txBody>
          <a:bodyPr>
            <a:normAutofit/>
          </a:bodyPr>
          <a:lstStyle/>
          <a:p>
            <a:pPr marL="342900" indent="-342900" algn="l">
              <a:buFont typeface="Arial" panose="020B0604020202020204" pitchFamily="34" charset="0"/>
              <a:buChar char="•"/>
            </a:pPr>
            <a:endParaRPr lang="nl-NL" dirty="0"/>
          </a:p>
          <a:p>
            <a:pPr marL="342900" indent="-342900" algn="l">
              <a:buFont typeface="Arial" panose="020B0604020202020204" pitchFamily="34" charset="0"/>
              <a:buChar char="•"/>
            </a:pPr>
            <a:endParaRPr lang="nl-NL" dirty="0"/>
          </a:p>
        </p:txBody>
      </p:sp>
      <p:sp>
        <p:nvSpPr>
          <p:cNvPr id="11" name="Rechthoek 10"/>
          <p:cNvSpPr/>
          <p:nvPr/>
        </p:nvSpPr>
        <p:spPr>
          <a:xfrm>
            <a:off x="0" y="6442364"/>
            <a:ext cx="12192000" cy="991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p:cNvSpPr/>
          <p:nvPr/>
        </p:nvSpPr>
        <p:spPr>
          <a:xfrm>
            <a:off x="9462654" y="4394054"/>
            <a:ext cx="2618509" cy="2463946"/>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6" name="Picture 2" descr="Wat is een goede marketingstrategie voor jou? Beantwoord deze 5 vragen">
            <a:extLst>
              <a:ext uri="{FF2B5EF4-FFF2-40B4-BE49-F238E27FC236}">
                <a16:creationId xmlns:a16="http://schemas.microsoft.com/office/drawing/2014/main" id="{842E06E8-C193-416B-9F0C-A127F4167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2516" y="3191198"/>
            <a:ext cx="5406967" cy="2240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180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964733" y="645952"/>
            <a:ext cx="7438239" cy="1228157"/>
          </a:xfrm>
        </p:spPr>
        <p:txBody>
          <a:bodyPr>
            <a:normAutofit fontScale="90000"/>
          </a:bodyPr>
          <a:lstStyle/>
          <a:p>
            <a:r>
              <a:rPr lang="nl-NL" dirty="0"/>
              <a:t>De hoofdlijn van de visie</a:t>
            </a:r>
          </a:p>
        </p:txBody>
      </p:sp>
      <p:sp>
        <p:nvSpPr>
          <p:cNvPr id="6" name="Ondertitel 5"/>
          <p:cNvSpPr>
            <a:spLocks noGrp="1"/>
          </p:cNvSpPr>
          <p:nvPr>
            <p:ph type="subTitle" idx="1"/>
          </p:nvPr>
        </p:nvSpPr>
        <p:spPr>
          <a:xfrm>
            <a:off x="1322664" y="1748710"/>
            <a:ext cx="6353262" cy="567290"/>
          </a:xfrm>
        </p:spPr>
        <p:txBody>
          <a:bodyPr/>
          <a:lstStyle/>
          <a:p>
            <a:r>
              <a:rPr lang="nl-NL" dirty="0"/>
              <a:t>Naar een toekomstbestendige wijk</a:t>
            </a:r>
          </a:p>
        </p:txBody>
      </p:sp>
      <p:sp>
        <p:nvSpPr>
          <p:cNvPr id="11" name="Rechthoek 10"/>
          <p:cNvSpPr/>
          <p:nvPr/>
        </p:nvSpPr>
        <p:spPr>
          <a:xfrm>
            <a:off x="0" y="6442364"/>
            <a:ext cx="12192000" cy="991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p:cNvSpPr/>
          <p:nvPr/>
        </p:nvSpPr>
        <p:spPr>
          <a:xfrm>
            <a:off x="9462654" y="4394054"/>
            <a:ext cx="2618509" cy="2463946"/>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id="{8ACE8083-6DFD-4B36-8C80-7538E7B67909}"/>
              </a:ext>
            </a:extLst>
          </p:cNvPr>
          <p:cNvSpPr txBox="1"/>
          <p:nvPr/>
        </p:nvSpPr>
        <p:spPr>
          <a:xfrm>
            <a:off x="473625" y="2264596"/>
            <a:ext cx="10642102" cy="2492990"/>
          </a:xfrm>
          <a:prstGeom prst="rect">
            <a:avLst/>
          </a:prstGeom>
          <a:noFill/>
        </p:spPr>
        <p:txBody>
          <a:bodyPr wrap="square" rtlCol="0">
            <a:spAutoFit/>
          </a:bodyPr>
          <a:lstStyle/>
          <a:p>
            <a:r>
              <a:rPr lang="nl-NL" dirty="0"/>
              <a:t>Onze visie voor het Franse Gat luidt:</a:t>
            </a:r>
          </a:p>
          <a:p>
            <a:r>
              <a:rPr lang="nl-NL" sz="2400" i="1" dirty="0">
                <a:solidFill>
                  <a:srgbClr val="FF0000"/>
                </a:solidFill>
              </a:rPr>
              <a:t>“Een wijk aan de slag. We werken aan een toekomstbestendige wijk, waar het prettig, wonen, werken en samenleven is. Toekomstgericht, maar met behoud van eigen identiteit en karakter. We doen dat samen met de bewoners en alle bedrijven en organisaties uit de wijk.”</a:t>
            </a:r>
          </a:p>
          <a:p>
            <a:endParaRPr lang="nl-NL" sz="2400" i="1" dirty="0">
              <a:solidFill>
                <a:srgbClr val="FF0000"/>
              </a:solidFill>
            </a:endParaRPr>
          </a:p>
          <a:p>
            <a:endParaRPr lang="nl-NL" dirty="0"/>
          </a:p>
        </p:txBody>
      </p:sp>
    </p:spTree>
    <p:extLst>
      <p:ext uri="{BB962C8B-B14F-4D97-AF65-F5344CB8AC3E}">
        <p14:creationId xmlns:p14="http://schemas.microsoft.com/office/powerpoint/2010/main" val="4245024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1524000" y="897622"/>
            <a:ext cx="9144000" cy="855677"/>
          </a:xfrm>
        </p:spPr>
        <p:txBody>
          <a:bodyPr>
            <a:normAutofit fontScale="90000"/>
          </a:bodyPr>
          <a:lstStyle/>
          <a:p>
            <a:r>
              <a:rPr lang="nl-NL" dirty="0"/>
              <a:t>5 doelen</a:t>
            </a:r>
          </a:p>
        </p:txBody>
      </p:sp>
      <p:sp>
        <p:nvSpPr>
          <p:cNvPr id="6" name="Ondertitel 5"/>
          <p:cNvSpPr>
            <a:spLocks noGrp="1"/>
          </p:cNvSpPr>
          <p:nvPr>
            <p:ph type="subTitle" idx="1"/>
          </p:nvPr>
        </p:nvSpPr>
        <p:spPr>
          <a:xfrm>
            <a:off x="1524000" y="1753299"/>
            <a:ext cx="9144000" cy="3504501"/>
          </a:xfrm>
        </p:spPr>
        <p:txBody>
          <a:bodyPr>
            <a:normAutofit/>
          </a:bodyPr>
          <a:lstStyle/>
          <a:p>
            <a:pPr algn="l"/>
            <a:r>
              <a:rPr lang="nl-NL" sz="1900" dirty="0"/>
              <a:t>Om dit te bereiken, zijn er 5 strategische doelen geformuleerd:</a:t>
            </a:r>
          </a:p>
          <a:p>
            <a:pPr marL="457200" lvl="0" indent="-457200" algn="l">
              <a:buFont typeface="+mj-lt"/>
              <a:buAutoNum type="arabicPeriod"/>
            </a:pPr>
            <a:r>
              <a:rPr lang="nl-NL" sz="1900" dirty="0"/>
              <a:t>We realiseren een krachtige inclusieve samenleving, waarin iedereen meedoet: iedereen is aan het werk, in opleiding of maatschappelijk betrokken</a:t>
            </a:r>
          </a:p>
          <a:p>
            <a:pPr marL="457200" lvl="0" indent="-457200" algn="l">
              <a:buFont typeface="+mj-lt"/>
              <a:buAutoNum type="arabicPeriod"/>
            </a:pPr>
            <a:r>
              <a:rPr lang="nl-NL" sz="1900" dirty="0"/>
              <a:t>We werken aan een </a:t>
            </a:r>
            <a:r>
              <a:rPr lang="nl-NL" sz="1900" dirty="0" err="1"/>
              <a:t>aardgasloze</a:t>
            </a:r>
            <a:r>
              <a:rPr lang="nl-NL" sz="1900" dirty="0"/>
              <a:t> wijk in 2050</a:t>
            </a:r>
          </a:p>
          <a:p>
            <a:pPr marL="457200" lvl="0" indent="-457200" algn="l">
              <a:buFont typeface="+mj-lt"/>
              <a:buAutoNum type="arabicPeriod"/>
            </a:pPr>
            <a:r>
              <a:rPr lang="nl-NL" sz="1900" dirty="0"/>
              <a:t>We realiseren een klimaatadaptieve wijk, voorbereid op verdere  klimaatveranderingen</a:t>
            </a:r>
          </a:p>
          <a:p>
            <a:pPr marL="457200" lvl="0" indent="-457200" algn="l">
              <a:buFont typeface="+mj-lt"/>
              <a:buAutoNum type="arabicPeriod"/>
            </a:pPr>
            <a:r>
              <a:rPr lang="nl-NL" sz="1900" dirty="0"/>
              <a:t>We realiseren een wijk met een gezond leefklimaat en een veilige, </a:t>
            </a:r>
            <a:r>
              <a:rPr lang="nl-NL" sz="1900" dirty="0" err="1"/>
              <a:t>gezondheidsbevorderende</a:t>
            </a:r>
            <a:r>
              <a:rPr lang="nl-NL" sz="1900" dirty="0"/>
              <a:t> leefomgeving</a:t>
            </a:r>
          </a:p>
          <a:p>
            <a:pPr marL="457200" lvl="0" indent="-457200" algn="l">
              <a:buFont typeface="+mj-lt"/>
              <a:buAutoNum type="arabicPeriod"/>
            </a:pPr>
            <a:r>
              <a:rPr lang="nl-NL" sz="1900" dirty="0"/>
              <a:t>We realiseren een wijk met een gedifferentieerder woningaanbod voor alle doelgroepen, met comfortabele en levensloopbestendige woningen</a:t>
            </a:r>
            <a:endParaRPr lang="nl-NL" dirty="0"/>
          </a:p>
          <a:p>
            <a:endParaRPr lang="nl-NL" dirty="0"/>
          </a:p>
        </p:txBody>
      </p:sp>
      <p:sp>
        <p:nvSpPr>
          <p:cNvPr id="11" name="Rechthoek 10"/>
          <p:cNvSpPr/>
          <p:nvPr/>
        </p:nvSpPr>
        <p:spPr>
          <a:xfrm>
            <a:off x="0" y="6442364"/>
            <a:ext cx="12192000" cy="991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p:cNvSpPr/>
          <p:nvPr/>
        </p:nvSpPr>
        <p:spPr>
          <a:xfrm>
            <a:off x="9462654" y="4394054"/>
            <a:ext cx="2618509" cy="2463946"/>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18329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1524000" y="897622"/>
            <a:ext cx="9144000" cy="855677"/>
          </a:xfrm>
        </p:spPr>
        <p:txBody>
          <a:bodyPr>
            <a:normAutofit fontScale="90000"/>
          </a:bodyPr>
          <a:lstStyle/>
          <a:p>
            <a:r>
              <a:rPr lang="nl-NL" dirty="0"/>
              <a:t>Totaal toekomstbeeld wijk  </a:t>
            </a:r>
          </a:p>
        </p:txBody>
      </p:sp>
      <p:sp>
        <p:nvSpPr>
          <p:cNvPr id="6" name="Ondertitel 5"/>
          <p:cNvSpPr>
            <a:spLocks noGrp="1"/>
          </p:cNvSpPr>
          <p:nvPr>
            <p:ph type="subTitle" idx="1"/>
          </p:nvPr>
        </p:nvSpPr>
        <p:spPr>
          <a:xfrm>
            <a:off x="1524000" y="1904301"/>
            <a:ext cx="9144000" cy="3353499"/>
          </a:xfrm>
        </p:spPr>
        <p:txBody>
          <a:bodyPr>
            <a:normAutofit/>
          </a:bodyPr>
          <a:lstStyle/>
          <a:p>
            <a:pPr marL="342900" indent="-342900" algn="l">
              <a:buFont typeface="Arial" panose="020B0604020202020204" pitchFamily="34" charset="0"/>
              <a:buChar char="•"/>
            </a:pPr>
            <a:endParaRPr lang="nl-NL" dirty="0"/>
          </a:p>
          <a:p>
            <a:pPr marL="342900" indent="-342900" algn="l">
              <a:buFont typeface="Arial" panose="020B0604020202020204" pitchFamily="34" charset="0"/>
              <a:buChar char="•"/>
            </a:pPr>
            <a:endParaRPr lang="nl-NL" dirty="0"/>
          </a:p>
        </p:txBody>
      </p:sp>
      <p:sp>
        <p:nvSpPr>
          <p:cNvPr id="11" name="Rechthoek 10"/>
          <p:cNvSpPr/>
          <p:nvPr/>
        </p:nvSpPr>
        <p:spPr>
          <a:xfrm>
            <a:off x="0" y="6442364"/>
            <a:ext cx="12192000" cy="991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p:cNvSpPr/>
          <p:nvPr/>
        </p:nvSpPr>
        <p:spPr>
          <a:xfrm>
            <a:off x="9462654" y="4394054"/>
            <a:ext cx="2618509" cy="2463946"/>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0CE39DD9-C460-4340-A923-D02AE6A82FA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763238" y="1904301"/>
            <a:ext cx="3372374" cy="4311396"/>
          </a:xfrm>
          <a:prstGeom prst="rect">
            <a:avLst/>
          </a:prstGeom>
        </p:spPr>
      </p:pic>
      <p:sp>
        <p:nvSpPr>
          <p:cNvPr id="2" name="Tekstvak 1">
            <a:extLst>
              <a:ext uri="{FF2B5EF4-FFF2-40B4-BE49-F238E27FC236}">
                <a16:creationId xmlns:a16="http://schemas.microsoft.com/office/drawing/2014/main" id="{5D457C52-B7F7-4EA8-BAC3-2018DBB18142}"/>
              </a:ext>
            </a:extLst>
          </p:cNvPr>
          <p:cNvSpPr txBox="1"/>
          <p:nvPr/>
        </p:nvSpPr>
        <p:spPr>
          <a:xfrm>
            <a:off x="1040235" y="2063692"/>
            <a:ext cx="4580389" cy="646331"/>
          </a:xfrm>
          <a:prstGeom prst="rect">
            <a:avLst/>
          </a:prstGeom>
          <a:noFill/>
        </p:spPr>
        <p:txBody>
          <a:bodyPr wrap="square" rtlCol="0">
            <a:spAutoFit/>
          </a:bodyPr>
          <a:lstStyle/>
          <a:p>
            <a:r>
              <a:rPr lang="nl-NL" dirty="0"/>
              <a:t>Wijk beter maken met meer groen, ommetjes en goede fietsstructuur</a:t>
            </a:r>
          </a:p>
        </p:txBody>
      </p:sp>
      <p:pic>
        <p:nvPicPr>
          <p:cNvPr id="4" name="Afbeelding 3" descr="Afbeelding met gras, buiten, schapen, veld&#10;&#10;Automatisch gegenereerde beschrijving">
            <a:extLst>
              <a:ext uri="{FF2B5EF4-FFF2-40B4-BE49-F238E27FC236}">
                <a16:creationId xmlns:a16="http://schemas.microsoft.com/office/drawing/2014/main" id="{F4563280-58E4-40E8-8508-257A57C4FF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227" y="3244046"/>
            <a:ext cx="4829035" cy="2716332"/>
          </a:xfrm>
          <a:prstGeom prst="rect">
            <a:avLst/>
          </a:prstGeom>
        </p:spPr>
      </p:pic>
    </p:spTree>
    <p:extLst>
      <p:ext uri="{BB962C8B-B14F-4D97-AF65-F5344CB8AC3E}">
        <p14:creationId xmlns:p14="http://schemas.microsoft.com/office/powerpoint/2010/main" val="3494536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1238865" y="218114"/>
            <a:ext cx="10953135" cy="1535185"/>
          </a:xfrm>
        </p:spPr>
        <p:txBody>
          <a:bodyPr>
            <a:noAutofit/>
          </a:bodyPr>
          <a:lstStyle/>
          <a:p>
            <a:r>
              <a:rPr lang="nl-NL" dirty="0" err="1"/>
              <a:t>Sociaal-economische</a:t>
            </a:r>
            <a:r>
              <a:rPr lang="nl-NL" dirty="0"/>
              <a:t> ontwikkeling</a:t>
            </a:r>
          </a:p>
        </p:txBody>
      </p:sp>
      <p:sp>
        <p:nvSpPr>
          <p:cNvPr id="11" name="Rechthoek 10"/>
          <p:cNvSpPr/>
          <p:nvPr/>
        </p:nvSpPr>
        <p:spPr>
          <a:xfrm>
            <a:off x="0" y="6442364"/>
            <a:ext cx="12192000" cy="991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p:cNvSpPr/>
          <p:nvPr/>
        </p:nvSpPr>
        <p:spPr>
          <a:xfrm>
            <a:off x="9462654" y="4394054"/>
            <a:ext cx="2618509" cy="2463946"/>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52770253-9232-4FEA-9E4E-F9CE1756672F}"/>
              </a:ext>
            </a:extLst>
          </p:cNvPr>
          <p:cNvSpPr txBox="1"/>
          <p:nvPr/>
        </p:nvSpPr>
        <p:spPr>
          <a:xfrm>
            <a:off x="2080486" y="1900779"/>
            <a:ext cx="8420365" cy="3416320"/>
          </a:xfrm>
          <a:prstGeom prst="rect">
            <a:avLst/>
          </a:prstGeom>
          <a:noFill/>
        </p:spPr>
        <p:txBody>
          <a:bodyPr wrap="square" rtlCol="0">
            <a:spAutoFit/>
          </a:bodyPr>
          <a:lstStyle/>
          <a:p>
            <a:r>
              <a:rPr lang="nl-NL" sz="2400" dirty="0"/>
              <a:t>Aansluiten bij activiteiten, die al plaats vinden &gt; op maat maken.</a:t>
            </a:r>
          </a:p>
          <a:p>
            <a:endParaRPr lang="nl-NL" sz="2400" dirty="0"/>
          </a:p>
          <a:p>
            <a:pPr marL="342900" indent="-342900">
              <a:buFont typeface="Arial" panose="020B0604020202020204" pitchFamily="34" charset="0"/>
              <a:buChar char="•"/>
            </a:pPr>
            <a:r>
              <a:rPr lang="nl-NL" sz="2400" dirty="0"/>
              <a:t>Jongeren</a:t>
            </a:r>
          </a:p>
          <a:p>
            <a:pPr marL="342900" indent="-342900">
              <a:buFont typeface="Arial" panose="020B0604020202020204" pitchFamily="34" charset="0"/>
              <a:buChar char="•"/>
            </a:pPr>
            <a:r>
              <a:rPr lang="nl-NL" sz="2400" dirty="0"/>
              <a:t>Arbeidsparticipatie</a:t>
            </a:r>
          </a:p>
          <a:p>
            <a:pPr marL="342900" indent="-342900">
              <a:buFont typeface="Arial" panose="020B0604020202020204" pitchFamily="34" charset="0"/>
              <a:buChar char="•"/>
            </a:pPr>
            <a:r>
              <a:rPr lang="nl-NL" sz="2400" dirty="0"/>
              <a:t>Zorg en Welzijn</a:t>
            </a:r>
          </a:p>
          <a:p>
            <a:pPr marL="342900" indent="-342900">
              <a:buFont typeface="Arial" panose="020B0604020202020204" pitchFamily="34" charset="0"/>
              <a:buChar char="•"/>
            </a:pPr>
            <a:r>
              <a:rPr lang="nl-NL" sz="2400" dirty="0"/>
              <a:t>Gezondheid</a:t>
            </a:r>
          </a:p>
          <a:p>
            <a:pPr marL="342900" indent="-342900">
              <a:buFont typeface="Arial" panose="020B0604020202020204" pitchFamily="34" charset="0"/>
              <a:buChar char="•"/>
            </a:pPr>
            <a:endParaRPr lang="nl-NL" sz="2400" dirty="0"/>
          </a:p>
          <a:p>
            <a:pPr marL="342900" indent="-342900">
              <a:buFont typeface="Arial" panose="020B0604020202020204" pitchFamily="34" charset="0"/>
              <a:buChar char="•"/>
            </a:pPr>
            <a:endParaRPr lang="nl-NL" sz="2400" dirty="0"/>
          </a:p>
          <a:p>
            <a:endParaRPr lang="nl-NL" sz="2400" dirty="0"/>
          </a:p>
        </p:txBody>
      </p:sp>
      <p:pic>
        <p:nvPicPr>
          <p:cNvPr id="7" name="Afbeelding 6">
            <a:extLst>
              <a:ext uri="{FF2B5EF4-FFF2-40B4-BE49-F238E27FC236}">
                <a16:creationId xmlns:a16="http://schemas.microsoft.com/office/drawing/2014/main" id="{6BEFD4C4-7244-4A05-828B-9AFC19365BC2}"/>
              </a:ext>
            </a:extLst>
          </p:cNvPr>
          <p:cNvPicPr>
            <a:picLocks noChangeAspect="1"/>
          </p:cNvPicPr>
          <p:nvPr/>
        </p:nvPicPr>
        <p:blipFill>
          <a:blip r:embed="rId3"/>
          <a:stretch>
            <a:fillRect/>
          </a:stretch>
        </p:blipFill>
        <p:spPr>
          <a:xfrm>
            <a:off x="6740013" y="2470714"/>
            <a:ext cx="3126873" cy="2276449"/>
          </a:xfrm>
          <a:prstGeom prst="rect">
            <a:avLst/>
          </a:prstGeom>
        </p:spPr>
      </p:pic>
    </p:spTree>
    <p:extLst>
      <p:ext uri="{BB962C8B-B14F-4D97-AF65-F5344CB8AC3E}">
        <p14:creationId xmlns:p14="http://schemas.microsoft.com/office/powerpoint/2010/main" val="2027426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p:cNvSpPr/>
          <p:nvPr/>
        </p:nvSpPr>
        <p:spPr>
          <a:xfrm>
            <a:off x="0" y="6442364"/>
            <a:ext cx="12192000" cy="991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2A39E1B4-120F-43B0-B41C-C4DCDC3911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9710" y="0"/>
            <a:ext cx="4843540" cy="6858000"/>
          </a:xfrm>
          <a:prstGeom prst="rect">
            <a:avLst/>
          </a:prstGeom>
        </p:spPr>
      </p:pic>
      <p:sp>
        <p:nvSpPr>
          <p:cNvPr id="5" name="Titel 4"/>
          <p:cNvSpPr>
            <a:spLocks noGrp="1"/>
          </p:cNvSpPr>
          <p:nvPr>
            <p:ph type="ctrTitle"/>
          </p:nvPr>
        </p:nvSpPr>
        <p:spPr>
          <a:xfrm>
            <a:off x="1524000" y="897622"/>
            <a:ext cx="9144000" cy="855677"/>
          </a:xfrm>
        </p:spPr>
        <p:txBody>
          <a:bodyPr>
            <a:normAutofit fontScale="90000"/>
          </a:bodyPr>
          <a:lstStyle/>
          <a:p>
            <a:pPr algn="l"/>
            <a:r>
              <a:rPr lang="nl-NL" dirty="0"/>
              <a:t>Na Gebiedsvisie 2020</a:t>
            </a:r>
          </a:p>
        </p:txBody>
      </p:sp>
      <p:sp>
        <p:nvSpPr>
          <p:cNvPr id="6" name="Ondertitel 5"/>
          <p:cNvSpPr>
            <a:spLocks noGrp="1"/>
          </p:cNvSpPr>
          <p:nvPr>
            <p:ph type="subTitle" idx="1"/>
          </p:nvPr>
        </p:nvSpPr>
        <p:spPr>
          <a:xfrm>
            <a:off x="1524000" y="1913708"/>
            <a:ext cx="6115663" cy="4046670"/>
          </a:xfrm>
        </p:spPr>
        <p:txBody>
          <a:bodyPr>
            <a:normAutofit/>
          </a:bodyPr>
          <a:lstStyle/>
          <a:p>
            <a:pPr algn="l"/>
            <a:r>
              <a:rPr lang="nl-NL" u="sng" dirty="0"/>
              <a:t>Deelplan Noord</a:t>
            </a:r>
            <a:r>
              <a:rPr lang="nl-NL" dirty="0"/>
              <a:t>: herstel en onderhoud</a:t>
            </a:r>
          </a:p>
          <a:p>
            <a:pPr marL="342900" indent="-342900" algn="l">
              <a:buFont typeface="Arial" panose="020B0604020202020204" pitchFamily="34" charset="0"/>
              <a:buChar char="•"/>
            </a:pPr>
            <a:r>
              <a:rPr lang="nl-NL" dirty="0"/>
              <a:t>2020-2023 bijna 500 woningen </a:t>
            </a:r>
            <a:r>
              <a:rPr lang="nl-NL" dirty="0" err="1"/>
              <a:t>onderhouds-beurt</a:t>
            </a:r>
            <a:r>
              <a:rPr lang="nl-NL" dirty="0"/>
              <a:t> met enige verduurzaming (bv HR</a:t>
            </a:r>
            <a:r>
              <a:rPr lang="nl-NL" baseline="30000" dirty="0"/>
              <a:t>++</a:t>
            </a:r>
            <a:r>
              <a:rPr lang="nl-NL" dirty="0"/>
              <a:t>glas)</a:t>
            </a:r>
          </a:p>
          <a:p>
            <a:pPr marL="342900" indent="-342900" algn="l">
              <a:buFont typeface="Arial" panose="020B0604020202020204" pitchFamily="34" charset="0"/>
              <a:buChar char="•"/>
            </a:pPr>
            <a:r>
              <a:rPr lang="nl-NL" dirty="0"/>
              <a:t>tot grote ingreep (ca 2030)</a:t>
            </a:r>
          </a:p>
          <a:p>
            <a:pPr algn="l"/>
            <a:r>
              <a:rPr lang="nl-NL" u="sng" dirty="0"/>
              <a:t>Deelplan Rand</a:t>
            </a:r>
            <a:r>
              <a:rPr lang="nl-NL" dirty="0"/>
              <a:t>: verduurzaming</a:t>
            </a:r>
          </a:p>
          <a:p>
            <a:pPr marL="342900" indent="-342900" algn="l">
              <a:buFont typeface="Arial" panose="020B0604020202020204" pitchFamily="34" charset="0"/>
              <a:buChar char="•"/>
            </a:pPr>
            <a:r>
              <a:rPr lang="nl-NL" dirty="0"/>
              <a:t>Thorbeckesingel 2 flats gerenoveerd </a:t>
            </a:r>
            <a:r>
              <a:rPr lang="nl-NL" sz="1600" dirty="0"/>
              <a:t>(filmpje)</a:t>
            </a:r>
            <a:r>
              <a:rPr lang="nl-NL" sz="1800" dirty="0">
                <a:effectLst/>
                <a:latin typeface="Calibri" panose="020F0502020204030204" pitchFamily="34" charset="0"/>
                <a:ea typeface="Calibri" panose="020F0502020204030204" pitchFamily="34" charset="0"/>
              </a:rPr>
              <a:t> </a:t>
            </a:r>
          </a:p>
          <a:p>
            <a:pPr marL="342900" indent="-342900" algn="l">
              <a:buFont typeface="Arial" panose="020B0604020202020204" pitchFamily="34" charset="0"/>
              <a:buChar char="•"/>
            </a:pPr>
            <a:r>
              <a:rPr lang="nl-NL" dirty="0"/>
              <a:t>Hierna flats Westersingel </a:t>
            </a:r>
          </a:p>
          <a:p>
            <a:pPr algn="l"/>
            <a:r>
              <a:rPr lang="nl-NL" u="sng" dirty="0"/>
              <a:t>Deelplan Zuid</a:t>
            </a:r>
            <a:r>
              <a:rPr lang="nl-NL" dirty="0"/>
              <a:t>: geen renovatie mogelijk</a:t>
            </a:r>
          </a:p>
          <a:p>
            <a:pPr marL="342900" indent="-342900" algn="l">
              <a:buFont typeface="Wingdings" panose="05000000000000000000" pitchFamily="2" charset="2"/>
              <a:buChar char="Ø"/>
            </a:pPr>
            <a:r>
              <a:rPr lang="nl-NL" dirty="0"/>
              <a:t>Plannen voor sloop-nieuwbouw</a:t>
            </a:r>
          </a:p>
        </p:txBody>
      </p:sp>
      <p:cxnSp>
        <p:nvCxnSpPr>
          <p:cNvPr id="7" name="Rechte verbindingslijn 6">
            <a:extLst>
              <a:ext uri="{FF2B5EF4-FFF2-40B4-BE49-F238E27FC236}">
                <a16:creationId xmlns:a16="http://schemas.microsoft.com/office/drawing/2014/main" id="{60A9D541-6B13-4679-81D2-65D859941482}"/>
              </a:ext>
            </a:extLst>
          </p:cNvPr>
          <p:cNvCxnSpPr>
            <a:cxnSpLocks/>
          </p:cNvCxnSpPr>
          <p:nvPr/>
        </p:nvCxnSpPr>
        <p:spPr>
          <a:xfrm flipV="1">
            <a:off x="5456903" y="1680898"/>
            <a:ext cx="3309592" cy="37322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BCF857BD-EFBF-4D1A-8B9B-1C3E2B449CA2}"/>
              </a:ext>
            </a:extLst>
          </p:cNvPr>
          <p:cNvCxnSpPr>
            <a:cxnSpLocks/>
          </p:cNvCxnSpPr>
          <p:nvPr/>
        </p:nvCxnSpPr>
        <p:spPr>
          <a:xfrm>
            <a:off x="5592932" y="3866509"/>
            <a:ext cx="248566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D0D7AD4D-A722-4428-BD83-7F4C8149DA0A}"/>
              </a:ext>
            </a:extLst>
          </p:cNvPr>
          <p:cNvCxnSpPr>
            <a:cxnSpLocks/>
          </p:cNvCxnSpPr>
          <p:nvPr/>
        </p:nvCxnSpPr>
        <p:spPr>
          <a:xfrm flipV="1">
            <a:off x="6596109" y="4166141"/>
            <a:ext cx="2354944" cy="1000665"/>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3912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1524000" y="897622"/>
            <a:ext cx="9144000" cy="855677"/>
          </a:xfrm>
        </p:spPr>
        <p:txBody>
          <a:bodyPr>
            <a:normAutofit fontScale="90000"/>
          </a:bodyPr>
          <a:lstStyle/>
          <a:p>
            <a:r>
              <a:rPr lang="nl-NL" dirty="0"/>
              <a:t>Vertrekpunten ontwikkeling</a:t>
            </a:r>
          </a:p>
        </p:txBody>
      </p:sp>
      <p:sp>
        <p:nvSpPr>
          <p:cNvPr id="6" name="Ondertitel 5"/>
          <p:cNvSpPr>
            <a:spLocks noGrp="1"/>
          </p:cNvSpPr>
          <p:nvPr>
            <p:ph type="subTitle" idx="1"/>
          </p:nvPr>
        </p:nvSpPr>
        <p:spPr>
          <a:xfrm>
            <a:off x="1524000" y="1913708"/>
            <a:ext cx="9144000" cy="3528447"/>
          </a:xfrm>
        </p:spPr>
        <p:txBody>
          <a:bodyPr>
            <a:normAutofit lnSpcReduction="10000"/>
          </a:bodyPr>
          <a:lstStyle/>
          <a:p>
            <a:pPr marL="342900" indent="-342900" algn="l">
              <a:buFont typeface="Arial" panose="020B0604020202020204" pitchFamily="34" charset="0"/>
              <a:buChar char="•"/>
            </a:pPr>
            <a:r>
              <a:rPr lang="nl-NL" dirty="0"/>
              <a:t>Woningbezit Patrimonium Franse Gat nu 50% </a:t>
            </a:r>
            <a:r>
              <a:rPr lang="nl-NL" dirty="0" err="1"/>
              <a:t>eengezins</a:t>
            </a:r>
            <a:r>
              <a:rPr lang="nl-NL" dirty="0"/>
              <a:t> en 50% appartement – schuift naar 40-60% </a:t>
            </a:r>
            <a:r>
              <a:rPr lang="nl-NL" dirty="0" err="1"/>
              <a:t>ivm</a:t>
            </a:r>
            <a:r>
              <a:rPr lang="nl-NL" dirty="0"/>
              <a:t> toekomstige vraag.</a:t>
            </a:r>
          </a:p>
          <a:p>
            <a:pPr marL="342900" indent="-342900" algn="l">
              <a:buFont typeface="Arial" panose="020B0604020202020204" pitchFamily="34" charset="0"/>
              <a:buChar char="•"/>
            </a:pPr>
            <a:r>
              <a:rPr lang="nl-NL" dirty="0"/>
              <a:t>Minstens 2/3</a:t>
            </a:r>
            <a:r>
              <a:rPr lang="nl-NL" baseline="30000" dirty="0"/>
              <a:t>e</a:t>
            </a:r>
            <a:r>
              <a:rPr lang="nl-NL" dirty="0"/>
              <a:t> hiervan blijft voor laagste inkomens betaalbaar.</a:t>
            </a:r>
          </a:p>
          <a:p>
            <a:pPr marL="342900" indent="-342900" algn="l">
              <a:buFont typeface="Arial" panose="020B0604020202020204" pitchFamily="34" charset="0"/>
              <a:buChar char="•"/>
            </a:pPr>
            <a:r>
              <a:rPr lang="nl-NL" dirty="0"/>
              <a:t>Verdichting: in Franse Gat minimaal 200 woningen toevoegen.</a:t>
            </a:r>
          </a:p>
          <a:p>
            <a:pPr marL="342900" indent="-342900" algn="l">
              <a:buFont typeface="Arial" panose="020B0604020202020204" pitchFamily="34" charset="0"/>
              <a:buChar char="•"/>
            </a:pPr>
            <a:r>
              <a:rPr lang="nl-NL" dirty="0"/>
              <a:t>Herhuisvesting: voldoende mogelijkheden voor terugkeer en doorstromen in de wijk. Dus start met nieuwbouw sociale huur.</a:t>
            </a:r>
          </a:p>
          <a:p>
            <a:pPr marL="342900" indent="-342900" algn="l">
              <a:buFont typeface="Arial" panose="020B0604020202020204" pitchFamily="34" charset="0"/>
              <a:buChar char="•"/>
            </a:pPr>
            <a:r>
              <a:rPr lang="nl-NL" dirty="0"/>
              <a:t>Meer differentiatie: in eerste fases ook levensloopbestendige appartementen; na ‘verhuistrein’ ook andere doelgroepen en woningtypen.</a:t>
            </a:r>
          </a:p>
        </p:txBody>
      </p:sp>
      <p:sp>
        <p:nvSpPr>
          <p:cNvPr id="11" name="Rechthoek 10"/>
          <p:cNvSpPr/>
          <p:nvPr/>
        </p:nvSpPr>
        <p:spPr>
          <a:xfrm>
            <a:off x="0" y="6442364"/>
            <a:ext cx="12192000" cy="991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p:cNvSpPr/>
          <p:nvPr/>
        </p:nvSpPr>
        <p:spPr>
          <a:xfrm>
            <a:off x="9462654" y="4394054"/>
            <a:ext cx="2618509" cy="2463946"/>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62649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1524000" y="201336"/>
            <a:ext cx="9144000" cy="1551963"/>
          </a:xfrm>
        </p:spPr>
        <p:txBody>
          <a:bodyPr>
            <a:normAutofit fontScale="90000"/>
          </a:bodyPr>
          <a:lstStyle/>
          <a:p>
            <a:r>
              <a:rPr lang="nl-NL" dirty="0"/>
              <a:t>Stedenbouwkundige randvoorwaarden</a:t>
            </a:r>
          </a:p>
        </p:txBody>
      </p:sp>
      <p:sp>
        <p:nvSpPr>
          <p:cNvPr id="6" name="Ondertitel 5"/>
          <p:cNvSpPr>
            <a:spLocks noGrp="1"/>
          </p:cNvSpPr>
          <p:nvPr>
            <p:ph type="subTitle" idx="1"/>
          </p:nvPr>
        </p:nvSpPr>
        <p:spPr>
          <a:xfrm>
            <a:off x="1524000" y="1913708"/>
            <a:ext cx="9144000" cy="3504501"/>
          </a:xfrm>
        </p:spPr>
        <p:txBody>
          <a:bodyPr>
            <a:normAutofit/>
          </a:bodyPr>
          <a:lstStyle/>
          <a:p>
            <a:pPr marL="342900" indent="-342900" algn="l">
              <a:buFont typeface="Arial" panose="020B0604020202020204" pitchFamily="34" charset="0"/>
              <a:buChar char="•"/>
            </a:pPr>
            <a:r>
              <a:rPr lang="nl-NL" dirty="0"/>
              <a:t>Plannen voor het zuidelijk deel van de wijk; complex geheel met veel aspecten die van invloed zijn (programma, parkeren)</a:t>
            </a:r>
          </a:p>
          <a:p>
            <a:pPr marL="342900" indent="-342900" algn="l">
              <a:buFont typeface="Arial" panose="020B0604020202020204" pitchFamily="34" charset="0"/>
              <a:buChar char="•"/>
            </a:pPr>
            <a:r>
              <a:rPr lang="nl-NL" dirty="0"/>
              <a:t>Gefaseerde uitvoering met start 2023; starten met de uitvoering van de 1</a:t>
            </a:r>
            <a:r>
              <a:rPr lang="nl-NL" baseline="30000" dirty="0"/>
              <a:t>e</a:t>
            </a:r>
            <a:r>
              <a:rPr lang="nl-NL" dirty="0"/>
              <a:t> deelplannen</a:t>
            </a:r>
          </a:p>
          <a:p>
            <a:pPr marL="342900" indent="-342900" algn="l">
              <a:buFont typeface="Arial" panose="020B0604020202020204" pitchFamily="34" charset="0"/>
              <a:buChar char="•"/>
            </a:pPr>
            <a:r>
              <a:rPr lang="nl-NL" dirty="0"/>
              <a:t>Planning: Stedenbouwkundige Randvoorwaarden klaar in juni 2021</a:t>
            </a:r>
          </a:p>
          <a:p>
            <a:pPr marL="342900" indent="-342900" algn="l">
              <a:buFont typeface="Arial" panose="020B0604020202020204" pitchFamily="34" charset="0"/>
              <a:buChar char="•"/>
            </a:pPr>
            <a:r>
              <a:rPr lang="nl-NL" dirty="0"/>
              <a:t>Op 3 juli inloopbijeenkomst over de Stedenbouwkundige Randvoorwaarden voor de wijk</a:t>
            </a:r>
          </a:p>
        </p:txBody>
      </p:sp>
      <p:sp>
        <p:nvSpPr>
          <p:cNvPr id="11" name="Rechthoek 10"/>
          <p:cNvSpPr/>
          <p:nvPr/>
        </p:nvSpPr>
        <p:spPr>
          <a:xfrm>
            <a:off x="0" y="6442364"/>
            <a:ext cx="12192000" cy="991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p:cNvSpPr/>
          <p:nvPr/>
        </p:nvSpPr>
        <p:spPr>
          <a:xfrm>
            <a:off x="9462654" y="4394054"/>
            <a:ext cx="2618509" cy="2463946"/>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64092156"/>
      </p:ext>
    </p:extLst>
  </p:cSld>
  <p:clrMapOvr>
    <a:masterClrMapping/>
  </p:clrMapOvr>
</p:sld>
</file>

<file path=ppt/theme/theme1.xml><?xml version="1.0" encoding="utf-8"?>
<a:theme xmlns:a="http://schemas.openxmlformats.org/drawingml/2006/main" name="Thema1">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1" id="{02CD72BB-EFF1-4796-ACEF-4E44525BA73D}" vid="{D2DD8579-3A10-4919-A5B8-CDF26BE2913B}"/>
    </a:ext>
  </a:extLst>
</a:theme>
</file>

<file path=docProps/app.xml><?xml version="1.0" encoding="utf-8"?>
<Properties xmlns="http://schemas.openxmlformats.org/officeDocument/2006/extended-properties" xmlns:vt="http://schemas.openxmlformats.org/officeDocument/2006/docPropsVTypes">
  <Template>Thema1</Template>
  <TotalTime>8395</TotalTime>
  <Words>801</Words>
  <Application>Microsoft Office PowerPoint</Application>
  <PresentationFormat>Breedbeeld</PresentationFormat>
  <Paragraphs>125</Paragraphs>
  <Slides>28</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28</vt:i4>
      </vt:variant>
    </vt:vector>
  </HeadingPairs>
  <TitlesOfParts>
    <vt:vector size="33" baseType="lpstr">
      <vt:lpstr>Arial</vt:lpstr>
      <vt:lpstr>Calibri</vt:lpstr>
      <vt:lpstr>Calibri Light</vt:lpstr>
      <vt:lpstr>Wingdings</vt:lpstr>
      <vt:lpstr>Thema1</vt:lpstr>
      <vt:lpstr>Gebiedsvisie Franse Gat Presentatie ambassadeurs 24 juni 2021</vt:lpstr>
      <vt:lpstr>Inhoud presentatie </vt:lpstr>
      <vt:lpstr>De hoofdlijn van de visie</vt:lpstr>
      <vt:lpstr>5 doelen</vt:lpstr>
      <vt:lpstr>Totaal toekomstbeeld wijk  </vt:lpstr>
      <vt:lpstr>Sociaal-economische ontwikkeling</vt:lpstr>
      <vt:lpstr>Na Gebiedsvisie 2020</vt:lpstr>
      <vt:lpstr>Vertrekpunten ontwikkeling</vt:lpstr>
      <vt:lpstr>Stedenbouwkundige randvoorwaarden</vt:lpstr>
      <vt:lpstr>Kaart deelgebieden deelplan Zuid</vt:lpstr>
      <vt:lpstr>PowerPoint-presentatie</vt:lpstr>
      <vt:lpstr>Deelplan Zuid, Randvoorwaarden</vt:lpstr>
      <vt:lpstr>Stedenbouwkundig plan</vt:lpstr>
      <vt:lpstr>Stedenbouwkundige plan</vt:lpstr>
      <vt:lpstr>PowerPoint-presentatie</vt:lpstr>
      <vt:lpstr>Stedenbouwkundig plan</vt:lpstr>
      <vt:lpstr>PowerPoint-presentatie</vt:lpstr>
      <vt:lpstr>Stedenbouwkundig plan</vt:lpstr>
      <vt:lpstr>Stedenbouwkundige randvoorwaarden</vt:lpstr>
      <vt:lpstr>Stedenbouwkundige randvoorwaarden</vt:lpstr>
      <vt:lpstr>Stedenbouwkundige randvoorwaarden</vt:lpstr>
      <vt:lpstr>Planning deelplan Zuid</vt:lpstr>
      <vt:lpstr>Planning deelplan Zuid</vt:lpstr>
      <vt:lpstr>Deelplan Zuid en de Kadernota</vt:lpstr>
      <vt:lpstr>Sociaal plan sloop-nieuwbouw</vt:lpstr>
      <vt:lpstr>Sociaal en leefbaar</vt:lpstr>
      <vt:lpstr>Communicatie</vt:lpstr>
      <vt:lpstr>Vragen??</vt:lpstr>
    </vt:vector>
  </TitlesOfParts>
  <Company>Gemeente Veenendaal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Nicole Walma</dc:creator>
  <cp:lastModifiedBy>Caroline Beerman</cp:lastModifiedBy>
  <cp:revision>91</cp:revision>
  <dcterms:created xsi:type="dcterms:W3CDTF">2020-04-09T12:16:08Z</dcterms:created>
  <dcterms:modified xsi:type="dcterms:W3CDTF">2021-06-24T15:04:02Z</dcterms:modified>
</cp:coreProperties>
</file>